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83.xml" ContentType="application/vnd.openxmlformats-officedocument.presentationml.slide+xml"/>
  <Override PartName="/ppt/slides/slide80.xml" ContentType="application/vnd.openxmlformats-officedocument.presentationml.slide+xml"/>
  <Override PartName="/ppt/slides/slide77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1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5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53.xml" ContentType="application/vnd.openxmlformats-officedocument.presentationml.slide+xml"/>
  <Override PartName="/ppt/slides/slide57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66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0.xml" ContentType="application/vnd.openxmlformats-officedocument.presentationml.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slides/slide3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33.xml" ContentType="application/vnd.openxmlformats-officedocument.presentationml.slide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0.xml" ContentType="application/vnd.openxmlformats-officedocument.presentationml.slide+xml"/>
  <Override PartName="/ppt/slides/slide82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4.xml" ContentType="application/vnd.openxmlformats-officedocument.presentationml.slide+xml"/>
  <Override PartName="/ppt/slides/slide81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37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6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72.xml" ContentType="application/vnd.openxmlformats-officedocument.presentationml.slide+xml"/>
  <Override PartName="/ppt/slides/slide79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ppt/slides/slide42.xml" ContentType="application/vnd.openxmlformats-officedocument.presentationml.slid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s/slide78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notesMasterIdLst>
    <p:notesMasterId r:id="rId8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</p:sldIdLst>
  <p:sldSz cx="13004800" cy="9753600"/>
  <p:notesSz cx="9753600" cy="13004800"/>
  <p:defaultTextStyle>
    <a:def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130048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000000"/>
        </a:solidFill>
        <a:latin typeface="+mj-lt"/>
        <a:ea typeface="+mj-ea"/>
        <a:cs typeface="+mj-cs"/>
      </a:defRPr>
    </a:lvl1pPr>
    <a:lvl2pPr marL="0" marR="0" indent="457200" algn="l" defTabSz="130048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000000"/>
        </a:solidFill>
        <a:latin typeface="+mj-lt"/>
        <a:ea typeface="+mj-ea"/>
        <a:cs typeface="+mj-cs"/>
      </a:defRPr>
    </a:lvl2pPr>
    <a:lvl3pPr marL="0" marR="0" indent="914400" algn="l" defTabSz="130048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000000"/>
        </a:solidFill>
        <a:latin typeface="+mj-lt"/>
        <a:ea typeface="+mj-ea"/>
        <a:cs typeface="+mj-cs"/>
      </a:defRPr>
    </a:lvl3pPr>
    <a:lvl4pPr marL="0" marR="0" indent="1371600" algn="l" defTabSz="130048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000000"/>
        </a:solidFill>
        <a:latin typeface="+mj-lt"/>
        <a:ea typeface="+mj-ea"/>
        <a:cs typeface="+mj-cs"/>
      </a:defRPr>
    </a:lvl4pPr>
    <a:lvl5pPr marL="0" marR="0" indent="1828800" algn="l" defTabSz="130048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000000"/>
        </a:solidFill>
        <a:latin typeface="+mj-lt"/>
        <a:ea typeface="+mj-ea"/>
        <a:cs typeface="+mj-cs"/>
      </a:defRPr>
    </a:lvl5pPr>
    <a:lvl6pPr marL="0" marR="0" indent="2286000" algn="l" defTabSz="130048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000000"/>
        </a:solidFill>
        <a:latin typeface="+mj-lt"/>
        <a:ea typeface="+mj-ea"/>
        <a:cs typeface="+mj-cs"/>
      </a:defRPr>
    </a:lvl6pPr>
    <a:lvl7pPr marL="0" marR="0" indent="2743200" algn="l" defTabSz="130048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000000"/>
        </a:solidFill>
        <a:latin typeface="+mj-lt"/>
        <a:ea typeface="+mj-ea"/>
        <a:cs typeface="+mj-cs"/>
      </a:defRPr>
    </a:lvl7pPr>
    <a:lvl8pPr marL="0" marR="0" indent="3200400" algn="l" defTabSz="130048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000000"/>
        </a:solidFill>
        <a:latin typeface="+mj-lt"/>
        <a:ea typeface="+mj-ea"/>
        <a:cs typeface="+mj-cs"/>
      </a:defRPr>
    </a:lvl8pPr>
    <a:lvl9pPr marL="0" marR="0" indent="3657600" algn="l" defTabSz="130048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000000"/>
        </a:solidFill>
        <a:latin typeface="+mj-lt"/>
        <a:ea typeface="+mj-ea"/>
        <a:cs typeface="+mj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 /><Relationship Id="rId89" Type="http://schemas.openxmlformats.org/officeDocument/2006/relationships/tableStyles" Target="tableStyles.xml" /><Relationship Id="rId9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218" hidden="0"/>
          <p:cNvSpPr/>
          <p:nvPr isPhoto="0" userDrawn="0">
            <p:ph type="sldImg" hasCustomPrompt="0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219" hidden="0"/>
          <p:cNvSpPr/>
          <p:nvPr isPhoto="0" userDrawn="0">
            <p:ph type="body" sz="quarter" idx="1" hasCustomPrompt="0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notesStyle>
    <a:lvl1pPr defTabSz="1300480">
      <a:defRPr sz="1600">
        <a:latin typeface="+mj-lt"/>
        <a:ea typeface="+mj-ea"/>
        <a:cs typeface="+mj-cs"/>
      </a:defRPr>
    </a:lvl1pPr>
    <a:lvl2pPr indent="228600" defTabSz="1300480">
      <a:defRPr sz="1600">
        <a:latin typeface="+mj-lt"/>
        <a:ea typeface="+mj-ea"/>
        <a:cs typeface="+mj-cs"/>
      </a:defRPr>
    </a:lvl2pPr>
    <a:lvl3pPr indent="457200" defTabSz="1300480">
      <a:defRPr sz="1600">
        <a:latin typeface="+mj-lt"/>
        <a:ea typeface="+mj-ea"/>
        <a:cs typeface="+mj-cs"/>
      </a:defRPr>
    </a:lvl3pPr>
    <a:lvl4pPr indent="685800" defTabSz="1300480">
      <a:defRPr sz="1600">
        <a:latin typeface="+mj-lt"/>
        <a:ea typeface="+mj-ea"/>
        <a:cs typeface="+mj-cs"/>
      </a:defRPr>
    </a:lvl4pPr>
    <a:lvl5pPr indent="914400" defTabSz="1300480">
      <a:defRPr sz="1600">
        <a:latin typeface="+mj-lt"/>
        <a:ea typeface="+mj-ea"/>
        <a:cs typeface="+mj-cs"/>
      </a:defRPr>
    </a:lvl5pPr>
    <a:lvl6pPr indent="1143000" defTabSz="1300480">
      <a:defRPr sz="1600">
        <a:latin typeface="+mj-lt"/>
        <a:ea typeface="+mj-ea"/>
        <a:cs typeface="+mj-cs"/>
      </a:defRPr>
    </a:lvl6pPr>
    <a:lvl7pPr indent="1371600" defTabSz="1300480">
      <a:defRPr sz="1600">
        <a:latin typeface="+mj-lt"/>
        <a:ea typeface="+mj-ea"/>
        <a:cs typeface="+mj-cs"/>
      </a:defRPr>
    </a:lvl7pPr>
    <a:lvl8pPr indent="1600200" defTabSz="1300480">
      <a:defRPr sz="1600">
        <a:latin typeface="+mj-lt"/>
        <a:ea typeface="+mj-ea"/>
        <a:cs typeface="+mj-cs"/>
      </a:defRPr>
    </a:lvl8pPr>
    <a:lvl9pPr indent="1828800" defTabSz="1300480">
      <a:defRPr sz="1600"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224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225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Welcome to the conference</a:t>
            </a: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377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378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Filepicker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Direct Sharing</a:t>
            </a: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385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386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GDPR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data request /delete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legal notice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term and conditions</a:t>
            </a:r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398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399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lvl1pPr>
          </a:lstStyle>
          <a:p>
            <a:pPr>
              <a:defRPr/>
            </a:pPr>
            <a:r>
              <a:rPr/>
              <a:t> Optional high performance backend</a:t>
            </a:r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403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404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lvl1pPr>
          </a:lstStyle>
          <a:p>
            <a:pPr>
              <a:defRPr/>
            </a:pPr>
            <a:r>
              <a:rPr/>
              <a:t>Password protected public chats, rooms</a:t>
            </a:r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408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409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lvl1pPr>
          </a:lstStyle>
          <a:p>
            <a:pPr>
              <a:defRPr/>
            </a:pPr>
            <a:r>
              <a:rPr/>
              <a:t>- End to end encrypted video calls with WebRTC</a:t>
            </a: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417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418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 marL="220578" indent="-220578" defTabSz="457200">
              <a:lnSpc>
                <a:spcPct val="117999"/>
              </a:lnSpc>
              <a:buSzPct val="100000"/>
              <a:buChar char="-"/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ALL features on iOS and Android as on Web</a:t>
            </a:r>
            <a:endParaRPr/>
          </a:p>
          <a:p>
            <a:pPr marL="220578" indent="-220578" defTabSz="457200">
              <a:lnSpc>
                <a:spcPct val="117999"/>
              </a:lnSpc>
              <a:buSzPct val="100000"/>
              <a:buChar char="-"/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 Mention autocomplete</a:t>
            </a:r>
            <a:endParaRPr/>
          </a:p>
          <a:p>
            <a:pPr marL="220578" indent="-220578" defTabSz="457200">
              <a:lnSpc>
                <a:spcPct val="117999"/>
              </a:lnSpc>
              <a:buSzPct val="100000"/>
              <a:buChar char="-"/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- Moderatiors</a:t>
            </a:r>
            <a:endParaRPr/>
          </a:p>
          <a:p>
            <a:pPr marL="220578" indent="-220578" defTabSz="457200">
              <a:lnSpc>
                <a:spcPct val="117999"/>
              </a:lnSpc>
              <a:buSzPct val="100000"/>
              <a:buChar char="-"/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- Favorite rooms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228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229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Biggest Nextcloud Conference ever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200 attendees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Project booths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People from kenia, japan, brazil, south africa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More talks and  workshops then ever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241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242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lvl1pPr>
          </a:lstStyle>
          <a:p>
            <a:pPr>
              <a:defRPr/>
            </a:pPr>
            <a:r>
              <a:rPr/>
              <a:t>So what are the changes?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246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247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lvl1pPr>
          </a:lstStyle>
          <a:p>
            <a:pPr>
              <a:defRPr/>
            </a:pPr>
            <a:r>
              <a:rPr/>
              <a:t>So what are the changes?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258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259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Signaling / telegram gateway for 2 factor auth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Swift v3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systemd logging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357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358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lvl1pPr>
          </a:lstStyle>
          <a:p>
            <a:pPr>
              <a:defRPr/>
            </a:pPr>
            <a:r>
              <a:rPr/>
              <a:t>150 apps in the app store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362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363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completely new app management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367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368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free busy support</a:t>
            </a: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pPr>
            <a:r>
              <a:rPr/>
              <a:t>ressource booking</a:t>
            </a: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372" hidden="0"/>
          <p:cNvSpPr/>
          <p:nvPr isPhoto="0" userDrawn="0">
            <p:ph type="sldImg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373" hidden="0"/>
          <p:cNvSpPr/>
          <p:nvPr isPhoto="0" userDrawn="0">
            <p:ph type="body" sz="quarter" idx="1" hasCustomPrompt="0"/>
          </p:nvPr>
        </p:nvSpPr>
        <p:spPr bwMode="auto"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</a:defRPr>
            </a:lvl1pPr>
          </a:lstStyle>
          <a:p>
            <a:pPr>
              <a:defRPr/>
            </a:pPr>
            <a:r>
              <a:rPr/>
              <a:t>File upload</a:t>
            </a: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itle" userDrawn="1">
  <p:cSld name="Title Slide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/>
          <a:lstStyle>
            <a:lvl1pPr algn="ctr" defTabSz="1300480">
              <a:lnSpc>
                <a:spcPct val="90000"/>
              </a:lnSpc>
              <a:defRPr sz="8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Body Level One…" hidden="0"/>
          <p:cNvSpPr>
            <a:spLocks noAdjustHandles="0" noChangeArrowheads="0"/>
          </p:cNvSpPr>
          <p:nvPr isPhoto="0" userDrawn="0">
            <p:ph type="body" sz="quarter" idx="1" hasCustomPrompt="0"/>
          </p:nvPr>
        </p:nvSpPr>
        <p:spPr bwMode="auto"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None/>
              <a:defRPr sz="3400" spc="0"/>
            </a:lvl1pPr>
            <a:lvl2pPr marL="0" indent="4572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/>
            </a:lvl2pPr>
            <a:lvl3pPr marL="0" indent="9144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/>
            </a:lvl3pPr>
            <a:lvl4pPr marL="0" indent="13716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/>
            </a:lvl4pPr>
            <a:lvl5pPr marL="0" indent="1828800" algn="ctr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6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 spc="0">
                <a:solidFill>
                  <a:srgbClr val="888888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 and Content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" hidden="0"/>
          <p:cNvSpPr/>
          <p:nvPr isPhoto="0" userDrawn="0"/>
        </p:nvSpPr>
        <p:spPr bwMode="auto">
          <a:xfrm>
            <a:off x="-1" y="7999307"/>
            <a:ext cx="13004801" cy="535094"/>
          </a:xfrm>
          <a:prstGeom prst="rect">
            <a:avLst/>
          </a:prstGeom>
          <a:solidFill>
            <a:srgbClr val="0081C9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6" name="Body Level One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4pPr>
            <a:lvl5pPr marL="2311399" indent="-48260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7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787362" y="8097433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 spc="0"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 and Content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 algn="ctr" defTabSz="584200">
              <a:defRPr sz="78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Body Level One…" hidden="0"/>
          <p:cNvSpPr>
            <a:spLocks noAdjustHandles="0" noChangeArrowheads="0"/>
          </p:cNvSpPr>
          <p:nvPr isPhoto="0" userDrawn="0">
            <p:ph type="body" sz="half" idx="1" hasCustomPrompt="0"/>
          </p:nvPr>
        </p:nvSpPr>
        <p:spPr bwMode="auto"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419805" indent="-419805" defTabSz="584200">
              <a:spcBef>
                <a:spcPts val="4200"/>
              </a:spcBef>
              <a:buClrTx/>
              <a:buSzPct val="75000"/>
              <a:buChar char="•"/>
              <a:defRPr sz="3400" spc="0">
                <a:latin typeface="Helvetica Light"/>
                <a:ea typeface="Helvetica Light"/>
                <a:cs typeface="Helvetica Light"/>
              </a:defRPr>
            </a:lvl1pPr>
            <a:lvl2pPr marL="864305" indent="-419805" defTabSz="584200">
              <a:spcBef>
                <a:spcPts val="4200"/>
              </a:spcBef>
              <a:buClrTx/>
              <a:buFontTx/>
              <a:buChar char="•"/>
              <a:defRPr sz="3400" spc="0">
                <a:latin typeface="Helvetica Light"/>
                <a:ea typeface="Helvetica Light"/>
                <a:cs typeface="Helvetica Light"/>
              </a:defRPr>
            </a:lvl2pPr>
            <a:lvl3pPr marL="1308805" indent="-419805" defTabSz="584200">
              <a:spcBef>
                <a:spcPts val="4200"/>
              </a:spcBef>
              <a:buClrTx/>
              <a:buSzPct val="75000"/>
              <a:buFontTx/>
              <a:buChar char="•"/>
              <a:defRPr sz="3400" spc="0">
                <a:latin typeface="Helvetica Light"/>
                <a:ea typeface="Helvetica Light"/>
                <a:cs typeface="Helvetica Light"/>
              </a:defRPr>
            </a:lvl3pPr>
            <a:lvl4pPr marL="1753305" indent="-419805" defTabSz="584200">
              <a:spcBef>
                <a:spcPts val="4200"/>
              </a:spcBef>
              <a:buClrTx/>
              <a:buFontTx/>
              <a:buChar char="•"/>
              <a:defRPr sz="3400" spc="0">
                <a:latin typeface="Helvetica Light"/>
                <a:ea typeface="Helvetica Light"/>
                <a:cs typeface="Helvetica Light"/>
              </a:defRPr>
            </a:lvl4pPr>
            <a:lvl5pPr marL="2197805" indent="-419805" defTabSz="584200">
              <a:spcBef>
                <a:spcPts val="4200"/>
              </a:spcBef>
              <a:buClrTx/>
              <a:buSzPct val="75000"/>
              <a:buFontTx/>
              <a:buChar char="•"/>
              <a:defRPr sz="3400" spc="0">
                <a:latin typeface="Helvetica Light"/>
                <a:ea typeface="Helvetica Light"/>
                <a:cs typeface="Helvetica Light"/>
              </a:defRPr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6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9453930" y="8072118"/>
            <a:ext cx="314860" cy="317501"/>
          </a:xfrm>
          <a:prstGeom prst="rect">
            <a:avLst/>
          </a:prstGeom>
        </p:spPr>
        <p:txBody>
          <a:bodyPr lIns="38100" tIns="38100" rIns="38100" bIns="38100"/>
          <a:lstStyle>
            <a:lvl1pPr algn="ctr" defTabSz="584200">
              <a:defRPr sz="1600" spc="0">
                <a:latin typeface="Helvetica Light"/>
                <a:ea typeface="Helvetica Light"/>
                <a:cs typeface="Helvetica Light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 &amp; Bullets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 algn="ctr" defTabSz="584200">
              <a:defRPr sz="7800">
                <a:latin typeface="Helvetica Light"/>
                <a:ea typeface="Helvetica Light"/>
                <a:cs typeface="Helvetica Light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Body Level One…" hidden="0"/>
          <p:cNvSpPr>
            <a:spLocks noAdjustHandles="0" noChangeArrowheads="0"/>
          </p:cNvSpPr>
          <p:nvPr isPhoto="0" userDrawn="0">
            <p:ph type="body" sz="half" idx="1" hasCustomPrompt="0"/>
          </p:nvPr>
        </p:nvSpPr>
        <p:spPr bwMode="auto"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419805" indent="-419805" defTabSz="584200">
              <a:spcBef>
                <a:spcPts val="4200"/>
              </a:spcBef>
              <a:buClrTx/>
              <a:buSzPct val="75000"/>
              <a:buChar char="•"/>
              <a:defRPr sz="3400" spc="0">
                <a:latin typeface="Helvetica Light"/>
                <a:ea typeface="Helvetica Light"/>
                <a:cs typeface="Helvetica Light"/>
              </a:defRPr>
            </a:lvl1pPr>
            <a:lvl2pPr marL="864305" indent="-419805" defTabSz="584200">
              <a:spcBef>
                <a:spcPts val="4200"/>
              </a:spcBef>
              <a:buClrTx/>
              <a:buFontTx/>
              <a:buChar char="•"/>
              <a:defRPr sz="3400" spc="0">
                <a:latin typeface="Helvetica Light"/>
                <a:ea typeface="Helvetica Light"/>
                <a:cs typeface="Helvetica Light"/>
              </a:defRPr>
            </a:lvl2pPr>
            <a:lvl3pPr marL="1308805" indent="-419805" defTabSz="584200">
              <a:spcBef>
                <a:spcPts val="4200"/>
              </a:spcBef>
              <a:buClrTx/>
              <a:buSzPct val="75000"/>
              <a:buFontTx/>
              <a:buChar char="•"/>
              <a:defRPr sz="3400" spc="0">
                <a:latin typeface="Helvetica Light"/>
                <a:ea typeface="Helvetica Light"/>
                <a:cs typeface="Helvetica Light"/>
              </a:defRPr>
            </a:lvl3pPr>
            <a:lvl4pPr marL="1753305" indent="-419805" defTabSz="584200">
              <a:spcBef>
                <a:spcPts val="4200"/>
              </a:spcBef>
              <a:buClrTx/>
              <a:buFontTx/>
              <a:buChar char="•"/>
              <a:defRPr sz="3400" spc="0">
                <a:latin typeface="Helvetica Light"/>
                <a:ea typeface="Helvetica Light"/>
                <a:cs typeface="Helvetica Light"/>
              </a:defRPr>
            </a:lvl4pPr>
            <a:lvl5pPr marL="2197805" indent="-419805" defTabSz="584200">
              <a:spcBef>
                <a:spcPts val="4200"/>
              </a:spcBef>
              <a:buClrTx/>
              <a:buSzPct val="75000"/>
              <a:buFontTx/>
              <a:buChar char="•"/>
              <a:defRPr sz="3400" spc="0">
                <a:latin typeface="Helvetica Light"/>
                <a:ea typeface="Helvetica Light"/>
                <a:cs typeface="Helvetica Light"/>
              </a:defRPr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6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 algn="ctr" defTabSz="584200">
              <a:defRPr sz="16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 and Content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" hidden="0"/>
          <p:cNvSpPr/>
          <p:nvPr isPhoto="0" userDrawn="0"/>
        </p:nvSpPr>
        <p:spPr bwMode="auto">
          <a:xfrm>
            <a:off x="-1" y="7999307"/>
            <a:ext cx="13004801" cy="535094"/>
          </a:xfrm>
          <a:prstGeom prst="rect">
            <a:avLst/>
          </a:prstGeom>
          <a:solidFill>
            <a:srgbClr val="0081C9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6" name="Body Level One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-"/>
              <a:defRPr sz="3800" spc="0"/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-"/>
              <a:defRPr sz="3800" spc="0"/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-"/>
              <a:defRPr sz="3800" spc="0"/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-"/>
              <a:defRPr sz="3800" spc="0"/>
            </a:lvl4pPr>
            <a:lvl5pPr marL="2311399" indent="-482600" defTabSz="1300480">
              <a:lnSpc>
                <a:spcPct val="90000"/>
              </a:lnSpc>
              <a:spcBef>
                <a:spcPts val="1400"/>
              </a:spcBef>
              <a:buClrTx/>
              <a:buSzPct val="100000"/>
              <a:buFont typeface="Arial"/>
              <a:buChar char="-"/>
              <a:defRPr sz="3800" spc="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7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787362" y="8097433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 spc="0"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 &amp; Bullets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11200">
                <a:latin typeface="Helvetica Light"/>
                <a:ea typeface="Helvetica Light"/>
                <a:cs typeface="Helvetica Light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Body Level One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spcBef>
                <a:spcPts val="5900"/>
              </a:spcBef>
              <a:buClrTx/>
              <a:buSzPct val="75000"/>
              <a:buChar char="•"/>
              <a:defRPr sz="5000" spc="0">
                <a:latin typeface="Helvetica Light"/>
                <a:ea typeface="Helvetica Light"/>
                <a:cs typeface="Helvetica Light"/>
              </a:defRPr>
            </a:lvl1pPr>
            <a:lvl2pPr marL="1061861" indent="-617361" defTabSz="821531">
              <a:spcBef>
                <a:spcPts val="5900"/>
              </a:spcBef>
              <a:buClrTx/>
              <a:buFontTx/>
              <a:buChar char="•"/>
              <a:defRPr sz="5000" spc="0">
                <a:latin typeface="Helvetica Light"/>
                <a:ea typeface="Helvetica Light"/>
                <a:cs typeface="Helvetica Light"/>
              </a:defRPr>
            </a:lvl2pPr>
            <a:lvl3pPr marL="1506360" indent="-617361" defTabSz="821531">
              <a:spcBef>
                <a:spcPts val="5900"/>
              </a:spcBef>
              <a:buClrTx/>
              <a:buSzPct val="75000"/>
              <a:buFontTx/>
              <a:buChar char="•"/>
              <a:defRPr sz="5000" spc="0">
                <a:latin typeface="Helvetica Light"/>
                <a:ea typeface="Helvetica Light"/>
                <a:cs typeface="Helvetica Light"/>
              </a:defRPr>
            </a:lvl3pPr>
            <a:lvl4pPr marL="1950861" indent="-617361" defTabSz="821531">
              <a:spcBef>
                <a:spcPts val="5900"/>
              </a:spcBef>
              <a:buClrTx/>
              <a:buFontTx/>
              <a:buChar char="•"/>
              <a:defRPr sz="5000" spc="0">
                <a:latin typeface="Helvetica Light"/>
                <a:ea typeface="Helvetica Light"/>
                <a:cs typeface="Helvetica Light"/>
              </a:defRPr>
            </a:lvl4pPr>
            <a:lvl5pPr marL="2395361" indent="-617361" defTabSz="821531">
              <a:spcBef>
                <a:spcPts val="5900"/>
              </a:spcBef>
              <a:buClrTx/>
              <a:buSzPct val="75000"/>
              <a:buFontTx/>
              <a:buChar char="•"/>
              <a:defRPr sz="5000" spc="0">
                <a:latin typeface="Helvetica Light"/>
                <a:ea typeface="Helvetica Light"/>
                <a:cs typeface="Helvetica Light"/>
              </a:defRPr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6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4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1" type="tx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 &amp; Bullets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 algn="ctr" defTabSz="821531">
              <a:defRPr sz="10800">
                <a:latin typeface="Helvetica Light"/>
                <a:ea typeface="Helvetica Light"/>
                <a:cs typeface="Helvetica Light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Body Level One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spcBef>
                <a:spcPts val="5900"/>
              </a:spcBef>
              <a:buClrTx/>
              <a:buSzPct val="75000"/>
              <a:buChar char="•"/>
              <a:defRPr sz="4600" spc="0">
                <a:latin typeface="Helvetica Light"/>
                <a:ea typeface="Helvetica Light"/>
                <a:cs typeface="Helvetica Light"/>
              </a:defRPr>
            </a:lvl1pPr>
            <a:lvl2pPr marL="1012472" indent="-567972" defTabSz="821531">
              <a:spcBef>
                <a:spcPts val="5900"/>
              </a:spcBef>
              <a:buClrTx/>
              <a:buFontTx/>
              <a:buChar char="•"/>
              <a:defRPr sz="4600" spc="0">
                <a:latin typeface="Helvetica Light"/>
                <a:ea typeface="Helvetica Light"/>
                <a:cs typeface="Helvetica Light"/>
              </a:defRPr>
            </a:lvl2pPr>
            <a:lvl3pPr marL="1456972" indent="-567972" defTabSz="821531">
              <a:spcBef>
                <a:spcPts val="5900"/>
              </a:spcBef>
              <a:buClrTx/>
              <a:buSzPct val="75000"/>
              <a:buFontTx/>
              <a:buChar char="•"/>
              <a:defRPr sz="4600" spc="0">
                <a:latin typeface="Helvetica Light"/>
                <a:ea typeface="Helvetica Light"/>
                <a:cs typeface="Helvetica Light"/>
              </a:defRPr>
            </a:lvl3pPr>
            <a:lvl4pPr marL="1901472" indent="-567972" defTabSz="821531">
              <a:spcBef>
                <a:spcPts val="5900"/>
              </a:spcBef>
              <a:buClrTx/>
              <a:buFontTx/>
              <a:buChar char="•"/>
              <a:defRPr sz="4600" spc="0">
                <a:latin typeface="Helvetica Light"/>
                <a:ea typeface="Helvetica Light"/>
                <a:cs typeface="Helvetica Light"/>
              </a:defRPr>
            </a:lvl4pPr>
            <a:lvl5pPr marL="2345972" indent="-567972" defTabSz="821531">
              <a:spcBef>
                <a:spcPts val="5900"/>
              </a:spcBef>
              <a:buClrTx/>
              <a:buSzPct val="75000"/>
              <a:buFontTx/>
              <a:buChar char="•"/>
              <a:defRPr sz="4600" spc="0">
                <a:latin typeface="Helvetica Light"/>
                <a:ea typeface="Helvetica Light"/>
                <a:cs typeface="Helvetica Light"/>
              </a:defRPr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6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algn="ctr" defTabSz="821531"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 Slide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2731" y="8615488"/>
            <a:ext cx="13010826" cy="1142629"/>
          </a:xfrm>
          <a:prstGeom prst="rect">
            <a:avLst/>
          </a:prstGeom>
          <a:solidFill>
            <a:srgbClr val="0082C9"/>
          </a:solidFill>
          <a:ln w="3175">
            <a:solidFill>
              <a:srgbClr val="3465A4"/>
            </a:solidFill>
          </a:ln>
        </p:spPr>
        <p:txBody>
          <a:bodyPr lIns="0" tIns="0" rIns="0" bIns="0"/>
          <a:lstStyle/>
          <a:p>
            <a:pPr defTabSz="1180267">
              <a:defRPr sz="2200">
                <a:latin typeface="Arial"/>
                <a:ea typeface="Arial"/>
                <a:cs typeface="Arial"/>
              </a:defRPr>
            </a:pPr>
            <a:endParaRPr/>
          </a:p>
        </p:txBody>
      </p:sp>
      <p:pic>
        <p:nvPicPr>
          <p:cNvPr id="5" name="image1.png" descr="image1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39141" y="8965387"/>
            <a:ext cx="1217443" cy="55760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52808" y="388465"/>
            <a:ext cx="11709278" cy="1629142"/>
          </a:xfrm>
          <a:prstGeom prst="rect">
            <a:avLst/>
          </a:prstGeom>
        </p:spPr>
        <p:txBody>
          <a:bodyPr/>
          <a:lstStyle>
            <a:lvl1pPr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7" name="Body Level One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652808" y="2282934"/>
            <a:ext cx="11709278" cy="5659245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8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, Content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2731" y="8615488"/>
            <a:ext cx="13010826" cy="1142629"/>
          </a:xfrm>
          <a:prstGeom prst="rect">
            <a:avLst/>
          </a:prstGeom>
          <a:solidFill>
            <a:srgbClr val="0082C9"/>
          </a:solidFill>
          <a:ln w="3175">
            <a:solidFill>
              <a:srgbClr val="3465A4"/>
            </a:solidFill>
          </a:ln>
        </p:spPr>
        <p:txBody>
          <a:bodyPr lIns="0" tIns="0" rIns="0" bIns="0"/>
          <a:lstStyle/>
          <a:p>
            <a:pPr defTabSz="1180267">
              <a:defRPr sz="2200">
                <a:latin typeface="Arial"/>
                <a:ea typeface="Arial"/>
                <a:cs typeface="Arial"/>
              </a:defRPr>
            </a:pPr>
            <a:endParaRPr/>
          </a:p>
        </p:txBody>
      </p:sp>
      <p:pic>
        <p:nvPicPr>
          <p:cNvPr id="5" name="image1.png" descr="image1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39141" y="8965387"/>
            <a:ext cx="1217443" cy="55760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52808" y="388465"/>
            <a:ext cx="11709278" cy="1629142"/>
          </a:xfrm>
          <a:prstGeom prst="rect">
            <a:avLst/>
          </a:prstGeom>
        </p:spPr>
        <p:txBody>
          <a:bodyPr/>
          <a:lstStyle>
            <a:lvl1pPr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7" name="Body Level One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652808" y="2282934"/>
            <a:ext cx="11709278" cy="565924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8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, Content over Content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2731" y="8615488"/>
            <a:ext cx="13010826" cy="1142629"/>
          </a:xfrm>
          <a:prstGeom prst="rect">
            <a:avLst/>
          </a:prstGeom>
          <a:solidFill>
            <a:srgbClr val="0082C9"/>
          </a:solidFill>
          <a:ln w="3175">
            <a:solidFill>
              <a:srgbClr val="3465A4"/>
            </a:solidFill>
          </a:ln>
        </p:spPr>
        <p:txBody>
          <a:bodyPr lIns="0" tIns="0" rIns="0" bIns="0"/>
          <a:lstStyle/>
          <a:p>
            <a:pPr defTabSz="1180267">
              <a:defRPr sz="2200">
                <a:latin typeface="Arial"/>
                <a:ea typeface="Arial"/>
                <a:cs typeface="Arial"/>
              </a:defRPr>
            </a:pPr>
            <a:endParaRPr/>
          </a:p>
        </p:txBody>
      </p:sp>
      <p:pic>
        <p:nvPicPr>
          <p:cNvPr id="5" name="image1.png" descr="image1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39141" y="8965387"/>
            <a:ext cx="1217443" cy="55760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52808" y="388465"/>
            <a:ext cx="11709278" cy="1629142"/>
          </a:xfrm>
          <a:prstGeom prst="rect">
            <a:avLst/>
          </a:prstGeom>
        </p:spPr>
        <p:txBody>
          <a:bodyPr/>
          <a:lstStyle>
            <a:lvl1pPr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7" name="Body Level One…" hidden="0"/>
          <p:cNvSpPr>
            <a:spLocks noAdjustHandles="0" noChangeArrowheads="0"/>
          </p:cNvSpPr>
          <p:nvPr isPhoto="0" userDrawn="0">
            <p:ph type="body" sz="half" idx="1" hasCustomPrompt="0"/>
          </p:nvPr>
        </p:nvSpPr>
        <p:spPr bwMode="auto">
          <a:xfrm>
            <a:off x="652808" y="2282934"/>
            <a:ext cx="11709278" cy="26992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8" name="PlaceHolder 3" hidden="0"/>
          <p:cNvSpPr/>
          <p:nvPr isPhoto="0" userDrawn="0">
            <p:ph type="body" sz="half" idx="13" hasCustomPrompt="0"/>
          </p:nvPr>
        </p:nvSpPr>
        <p:spPr bwMode="auto">
          <a:xfrm>
            <a:off x="652808" y="5239179"/>
            <a:ext cx="11709278" cy="2699283"/>
          </a:xfrm>
          <a:prstGeom prst="rect">
            <a:avLst/>
          </a:prstGeom>
        </p:spPr>
        <p:txBody>
          <a:bodyPr/>
          <a:lstStyle/>
          <a:p>
            <a:pPr>
              <a:defRPr spc="-125"/>
            </a:pPr>
            <a:endParaRPr/>
          </a:p>
        </p:txBody>
      </p:sp>
      <p:sp>
        <p:nvSpPr>
          <p:cNvPr id="9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 and Content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Body Level One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4pPr>
            <a:lvl5pPr marL="2311399" indent="-48260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6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787362" y="8097433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 spc="0"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Centered Text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2731" y="8615488"/>
            <a:ext cx="13010826" cy="1142629"/>
          </a:xfrm>
          <a:prstGeom prst="rect">
            <a:avLst/>
          </a:prstGeom>
          <a:solidFill>
            <a:srgbClr val="0082C9"/>
          </a:solidFill>
          <a:ln w="3175">
            <a:solidFill>
              <a:srgbClr val="3465A4"/>
            </a:solidFill>
          </a:ln>
        </p:spPr>
        <p:txBody>
          <a:bodyPr lIns="0" tIns="0" rIns="0" bIns="0"/>
          <a:lstStyle/>
          <a:p>
            <a:pPr defTabSz="1180267">
              <a:defRPr sz="2200">
                <a:latin typeface="Arial"/>
                <a:ea typeface="Arial"/>
                <a:cs typeface="Arial"/>
              </a:defRPr>
            </a:pPr>
            <a:endParaRPr/>
          </a:p>
        </p:txBody>
      </p:sp>
      <p:pic>
        <p:nvPicPr>
          <p:cNvPr id="5" name="image1.png" descr="image1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39141" y="8965387"/>
            <a:ext cx="1217443" cy="55760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652808" y="388465"/>
            <a:ext cx="11709278" cy="755325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7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Blank Slide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2731" y="8615488"/>
            <a:ext cx="13010826" cy="1142629"/>
          </a:xfrm>
          <a:prstGeom prst="rect">
            <a:avLst/>
          </a:prstGeom>
          <a:solidFill>
            <a:srgbClr val="0082C9"/>
          </a:solidFill>
          <a:ln w="3175">
            <a:solidFill>
              <a:srgbClr val="3465A4"/>
            </a:solidFill>
          </a:ln>
        </p:spPr>
        <p:txBody>
          <a:bodyPr lIns="0" tIns="0" rIns="0" bIns="0"/>
          <a:lstStyle/>
          <a:p>
            <a:pPr defTabSz="1180267">
              <a:defRPr sz="2200">
                <a:latin typeface="Arial"/>
                <a:ea typeface="Arial"/>
                <a:cs typeface="Arial"/>
              </a:defRPr>
            </a:pPr>
            <a:endParaRPr/>
          </a:p>
        </p:txBody>
      </p:sp>
      <p:pic>
        <p:nvPicPr>
          <p:cNvPr id="5" name="image1.png" descr="image1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39141" y="8965387"/>
            <a:ext cx="1217443" cy="55760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, Content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52808" y="388465"/>
            <a:ext cx="11709278" cy="162914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Body Level One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652808" y="2282934"/>
            <a:ext cx="11709278" cy="5659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200" spc="0">
                <a:latin typeface="Helvetica"/>
                <a:ea typeface="Helvetica"/>
                <a:cs typeface="Helvetic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200" spc="0">
                <a:latin typeface="Helvetica"/>
                <a:ea typeface="Helvetica"/>
                <a:cs typeface="Helvetic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200" spc="0">
                <a:latin typeface="Helvetica"/>
                <a:ea typeface="Helvetica"/>
                <a:cs typeface="Helvetic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200" spc="0">
                <a:latin typeface="Helvetica"/>
                <a:ea typeface="Helvetica"/>
                <a:cs typeface="Helvetic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200" spc="0">
                <a:latin typeface="Helvetica"/>
                <a:ea typeface="Helvetica"/>
                <a:cs typeface="Helvetica"/>
              </a:defRPr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6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Section Header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887305" y="3042920"/>
            <a:ext cx="11216642" cy="3042920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1300480">
              <a:lnSpc>
                <a:spcPct val="90000"/>
              </a:lnSpc>
              <a:defRPr sz="8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Body Level One…" hidden="0"/>
          <p:cNvSpPr>
            <a:spLocks noAdjustHandles="0" noChangeArrowheads="0"/>
          </p:cNvSpPr>
          <p:nvPr isPhoto="0" userDrawn="0">
            <p:ph type="body" sz="quarter" idx="1" hasCustomPrompt="0"/>
          </p:nvPr>
        </p:nvSpPr>
        <p:spPr bwMode="auto">
          <a:xfrm>
            <a:off x="887305" y="6114627"/>
            <a:ext cx="11216642" cy="1600200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defTabSz="1300480">
              <a:lnSpc>
                <a:spcPct val="90000"/>
              </a:lnSpc>
              <a:spcBef>
                <a:spcPts val="1400"/>
              </a:spcBef>
              <a:buClrTx/>
              <a:buSzTx/>
              <a:buNone/>
              <a:defRPr sz="3400" spc="0">
                <a:solidFill>
                  <a:srgbClr val="888888"/>
                </a:solidFill>
              </a:defRPr>
            </a:lvl1pPr>
            <a:lvl2pPr marL="0" indent="4572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>
                <a:solidFill>
                  <a:srgbClr val="888888"/>
                </a:solidFill>
              </a:defRPr>
            </a:lvl2pPr>
            <a:lvl3pPr marL="0" indent="9144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>
                <a:solidFill>
                  <a:srgbClr val="888888"/>
                </a:solidFill>
              </a:defRPr>
            </a:lvl3pPr>
            <a:lvl4pPr marL="0" indent="13716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>
                <a:solidFill>
                  <a:srgbClr val="888888"/>
                </a:solidFill>
              </a:defRPr>
            </a:lvl4pPr>
            <a:lvl5pPr marL="0" indent="18288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>
                <a:solidFill>
                  <a:srgbClr val="888888"/>
                </a:solidFill>
              </a:defRPr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6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 spc="0">
                <a:solidFill>
                  <a:srgbClr val="888888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wo Content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Body Level One…" hidden="0"/>
          <p:cNvSpPr>
            <a:spLocks noAdjustHandles="0" noChangeArrowheads="0"/>
          </p:cNvSpPr>
          <p:nvPr isPhoto="0" userDrawn="0">
            <p:ph type="body" sz="half" idx="1" hasCustomPrompt="0"/>
          </p:nvPr>
        </p:nvSpPr>
        <p:spPr bwMode="auto">
          <a:xfrm>
            <a:off x="894079" y="3166533"/>
            <a:ext cx="5527041" cy="4641428"/>
          </a:xfrm>
          <a:prstGeom prst="rect">
            <a:avLst/>
          </a:prstGeom>
        </p:spPr>
        <p:txBody>
          <a:bodyPr lIns="48767" tIns="48767" rIns="48767" bIns="48767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4pPr>
            <a:lvl5pPr marL="2311399" indent="-48260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3800" spc="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6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 spc="0">
                <a:solidFill>
                  <a:srgbClr val="888888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Comparison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895773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latin typeface="Calibri Light"/>
                <a:ea typeface="Calibri Light"/>
                <a:cs typeface="Calibri Light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Body Level One…" hidden="0"/>
          <p:cNvSpPr>
            <a:spLocks noAdjustHandles="0" noChangeArrowheads="0"/>
          </p:cNvSpPr>
          <p:nvPr isPhoto="0" userDrawn="0">
            <p:ph type="body" sz="quarter" idx="1" hasCustomPrompt="0"/>
          </p:nvPr>
        </p:nvSpPr>
        <p:spPr bwMode="auto">
          <a:xfrm>
            <a:off x="895773" y="3012440"/>
            <a:ext cx="5501640" cy="878841"/>
          </a:xfrm>
          <a:prstGeom prst="rect">
            <a:avLst/>
          </a:prstGeom>
        </p:spPr>
        <p:txBody>
          <a:bodyPr lIns="48767" tIns="48767" rIns="48767" bIns="48767" anchor="b"/>
          <a:lstStyle>
            <a:lvl1pPr marL="0" indent="0" defTabSz="1300480">
              <a:lnSpc>
                <a:spcPct val="90000"/>
              </a:lnSpc>
              <a:spcBef>
                <a:spcPts val="1400"/>
              </a:spcBef>
              <a:buClrTx/>
              <a:buSzTx/>
              <a:buNone/>
              <a:defRPr sz="3400" spc="0"/>
            </a:lvl1pPr>
            <a:lvl2pPr marL="0" indent="4572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/>
            </a:lvl2pPr>
            <a:lvl3pPr marL="0" indent="9144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/>
            </a:lvl3pPr>
            <a:lvl4pPr marL="0" indent="13716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/>
            </a:lvl4pPr>
            <a:lvl5pPr marL="0" indent="18288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3400" spc="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6" name="Rectangle" hidden="0"/>
          <p:cNvSpPr/>
          <p:nvPr isPhoto="0" userDrawn="0">
            <p:ph type="body" sz="quarter" idx="13" hasCustomPrompt="0"/>
          </p:nvPr>
        </p:nvSpPr>
        <p:spPr bwMode="auto">
          <a:xfrm>
            <a:off x="6583680" y="3012440"/>
            <a:ext cx="5528735" cy="878841"/>
          </a:xfrm>
          <a:prstGeom prst="rect">
            <a:avLst/>
          </a:prstGeom>
        </p:spPr>
        <p:txBody>
          <a:bodyPr lIns="48767" tIns="48767" rIns="48767" bIns="48767" anchor="b"/>
          <a:lstStyle/>
          <a:p>
            <a:pPr marL="0" indent="0" defTabSz="1300480">
              <a:lnSpc>
                <a:spcPct val="90000"/>
              </a:lnSpc>
              <a:spcBef>
                <a:spcPts val="1400"/>
              </a:spcBef>
              <a:buClrTx/>
              <a:buSzTx/>
              <a:buNone/>
              <a:defRPr sz="3400" spc="0"/>
            </a:pPr>
            <a:endParaRPr/>
          </a:p>
        </p:txBody>
      </p:sp>
      <p:sp>
        <p:nvSpPr>
          <p:cNvPr id="7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 spc="0">
                <a:solidFill>
                  <a:srgbClr val="888888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Title Only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6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 spc="0">
                <a:solidFill>
                  <a:srgbClr val="888888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Blank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 spc="0">
                <a:solidFill>
                  <a:srgbClr val="888888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Content with Caption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895773" y="1706879"/>
            <a:ext cx="4194388" cy="1706882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1300480"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Body Level One…" hidden="0"/>
          <p:cNvSpPr>
            <a:spLocks noAdjustHandles="0" noChangeArrowheads="0"/>
          </p:cNvSpPr>
          <p:nvPr isPhoto="0" userDrawn="0">
            <p:ph type="body" sz="half" idx="1" hasCustomPrompt="0"/>
          </p:nvPr>
        </p:nvSpPr>
        <p:spPr bwMode="auto">
          <a:xfrm>
            <a:off x="5528733" y="2272453"/>
            <a:ext cx="6583682" cy="5198534"/>
          </a:xfrm>
          <a:prstGeom prst="rect">
            <a:avLst/>
          </a:prstGeom>
        </p:spPr>
        <p:txBody>
          <a:bodyPr lIns="48767" tIns="48767" rIns="48767" bIns="48767"/>
          <a:lstStyle>
            <a:lvl1pPr marL="314325" indent="-314325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4400" spc="0"/>
            </a:lvl1pPr>
            <a:lvl2pPr marL="816428" indent="-359228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4400" spc="0"/>
            </a:lvl2pPr>
            <a:lvl3pPr marL="1333500" indent="-41910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4400" spc="0"/>
            </a:lvl3pPr>
            <a:lvl4pPr marL="1874520" indent="-50292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4400" spc="0"/>
            </a:lvl4pPr>
            <a:lvl5pPr marL="2331720" indent="-502920" defTabSz="1300480">
              <a:lnSpc>
                <a:spcPct val="90000"/>
              </a:lnSpc>
              <a:spcBef>
                <a:spcPts val="1400"/>
              </a:spcBef>
              <a:buClrTx/>
              <a:buSzPct val="60000"/>
              <a:buFont typeface="Arial"/>
              <a:buChar char="*"/>
              <a:defRPr sz="4400" spc="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6" name="Rectangle" hidden="0"/>
          <p:cNvSpPr/>
          <p:nvPr isPhoto="0" userDrawn="0">
            <p:ph type="body" sz="quarter" idx="13" hasCustomPrompt="0"/>
          </p:nvPr>
        </p:nvSpPr>
        <p:spPr bwMode="auto">
          <a:xfrm>
            <a:off x="895773" y="3413759"/>
            <a:ext cx="4194388" cy="4065695"/>
          </a:xfrm>
          <a:prstGeom prst="rect">
            <a:avLst/>
          </a:prstGeom>
        </p:spPr>
        <p:txBody>
          <a:bodyPr lIns="48767" tIns="48767" rIns="48767" bIns="48767"/>
          <a:lstStyle/>
          <a:p>
            <a:pPr marL="0" indent="0" defTabSz="1300480">
              <a:lnSpc>
                <a:spcPct val="90000"/>
              </a:lnSpc>
              <a:spcBef>
                <a:spcPts val="1400"/>
              </a:spcBef>
              <a:buClrTx/>
              <a:buSzTx/>
              <a:buNone/>
              <a:defRPr sz="2200" spc="0"/>
            </a:pPr>
            <a:endParaRPr/>
          </a:p>
        </p:txBody>
      </p:sp>
      <p:sp>
        <p:nvSpPr>
          <p:cNvPr id="7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 spc="0">
                <a:solidFill>
                  <a:srgbClr val="888888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1" showMasterSp="0" type="tx" userDrawn="1">
  <p:cSld name="Picture with Caption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895773" y="1706879"/>
            <a:ext cx="4194388" cy="1706882"/>
          </a:xfrm>
          <a:prstGeom prst="rect">
            <a:avLst/>
          </a:prstGeom>
        </p:spPr>
        <p:txBody>
          <a:bodyPr lIns="48767" tIns="48767" rIns="48767" bIns="48767" anchor="b"/>
          <a:lstStyle>
            <a:lvl1pPr defTabSz="1300480">
              <a:lnSpc>
                <a:spcPct val="90000"/>
              </a:lnSpc>
              <a:defRPr sz="4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" name="Image" hidden="0"/>
          <p:cNvSpPr/>
          <p:nvPr isPhoto="0" userDrawn="0">
            <p:ph type="pic" sz="half" idx="13" hasCustomPrompt="0"/>
          </p:nvPr>
        </p:nvSpPr>
        <p:spPr bwMode="auto">
          <a:xfrm>
            <a:off x="5528733" y="2272453"/>
            <a:ext cx="6583682" cy="51985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6" name="Body Level One…" hidden="0"/>
          <p:cNvSpPr>
            <a:spLocks noAdjustHandles="0" noChangeArrowheads="0"/>
          </p:cNvSpPr>
          <p:nvPr isPhoto="0" userDrawn="0">
            <p:ph type="body" sz="quarter" idx="1" hasCustomPrompt="0"/>
          </p:nvPr>
        </p:nvSpPr>
        <p:spPr bwMode="auto">
          <a:xfrm>
            <a:off x="895773" y="3413759"/>
            <a:ext cx="4194388" cy="4065695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defTabSz="1300480">
              <a:lnSpc>
                <a:spcPct val="90000"/>
              </a:lnSpc>
              <a:spcBef>
                <a:spcPts val="1400"/>
              </a:spcBef>
              <a:buClrTx/>
              <a:buSzTx/>
              <a:buNone/>
              <a:defRPr sz="2200" spc="0"/>
            </a:lvl1pPr>
            <a:lvl2pPr marL="0" indent="4572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2200" spc="0"/>
            </a:lvl2pPr>
            <a:lvl3pPr marL="0" indent="9144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2200" spc="0"/>
            </a:lvl3pPr>
            <a:lvl4pPr marL="0" indent="13716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2200" spc="0"/>
            </a:lvl4pPr>
            <a:lvl5pPr marL="0" indent="1828800" defTabSz="1300480">
              <a:lnSpc>
                <a:spcPct val="90000"/>
              </a:lnSpc>
              <a:spcBef>
                <a:spcPts val="1400"/>
              </a:spcBef>
              <a:buClrTx/>
              <a:buSzTx/>
              <a:buFontTx/>
              <a:buNone/>
              <a:defRPr sz="2200" spc="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7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11787362" y="8024622"/>
            <a:ext cx="323359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 spc="0">
                <a:solidFill>
                  <a:srgbClr val="888888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Ovr>
    <a:masterClrMapping/>
  </p:clrMapOvr>
  <p:hf dt="1" ftr="1" hdr="1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2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24"/>
          <a:srcRect l="0" t="0" r="0" b="0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4.png" descr="image4.png" hidden="0"/>
          <p:cNvPicPr>
            <a:picLocks noChangeAspect="1"/>
          </p:cNvPicPr>
          <p:nvPr isPhoto="0" userDrawn="0"/>
        </p:nvPicPr>
        <p:blipFill>
          <a:blip r:embed="rId25"/>
          <a:stretch/>
        </p:blipFill>
        <p:spPr bwMode="auto">
          <a:xfrm>
            <a:off x="4865062" y="2929293"/>
            <a:ext cx="3316367" cy="158685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52808" y="388930"/>
            <a:ext cx="11705560" cy="162960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6" name="Body Level One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652698" y="2275839"/>
            <a:ext cx="11699404" cy="7477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7" name="Slide Number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9318922" y="9040142"/>
            <a:ext cx="3033180" cy="5207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defTabSz="1180267">
              <a:defRPr sz="1800" spc="-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6CB4B4D-7CA3-9044-876B-883B54F8677D}" type="slidenum"/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1" ftr="1" hdr="1" sldNum="1"/>
  <p:txStyles>
    <p:titleStyle>
      <a:lvl1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>
          <a:ln>
            <a:noFill/>
          </a:ln>
          <a:solidFill>
            <a:srgbClr val="000000"/>
          </a:solidFill>
          <a:latin typeface="Helvetica"/>
          <a:ea typeface="Helvetica"/>
          <a:cs typeface="Helvetica"/>
        </a:defRPr>
      </a:lvl1pPr>
      <a:lvl2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>
          <a:ln>
            <a:noFill/>
          </a:ln>
          <a:solidFill>
            <a:srgbClr val="000000"/>
          </a:solidFill>
          <a:latin typeface="Helvetica"/>
          <a:ea typeface="Helvetica"/>
          <a:cs typeface="Helvetica"/>
        </a:defRPr>
      </a:lvl2pPr>
      <a:lvl3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>
          <a:ln>
            <a:noFill/>
          </a:ln>
          <a:solidFill>
            <a:srgbClr val="000000"/>
          </a:solidFill>
          <a:latin typeface="Helvetica"/>
          <a:ea typeface="Helvetica"/>
          <a:cs typeface="Helvetica"/>
        </a:defRPr>
      </a:lvl3pPr>
      <a:lvl4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>
          <a:ln>
            <a:noFill/>
          </a:ln>
          <a:solidFill>
            <a:srgbClr val="000000"/>
          </a:solidFill>
          <a:latin typeface="Helvetica"/>
          <a:ea typeface="Helvetica"/>
          <a:cs typeface="Helvetica"/>
        </a:defRPr>
      </a:lvl4pPr>
      <a:lvl5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>
          <a:ln>
            <a:noFill/>
          </a:ln>
          <a:solidFill>
            <a:srgbClr val="000000"/>
          </a:solidFill>
          <a:latin typeface="Helvetica"/>
          <a:ea typeface="Helvetica"/>
          <a:cs typeface="Helvetica"/>
        </a:defRPr>
      </a:lvl5pPr>
      <a:lvl6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>
          <a:ln>
            <a:noFill/>
          </a:ln>
          <a:solidFill>
            <a:srgbClr val="000000"/>
          </a:solidFill>
          <a:latin typeface="Helvetica"/>
          <a:ea typeface="Helvetica"/>
          <a:cs typeface="Helvetica"/>
        </a:defRPr>
      </a:lvl6pPr>
      <a:lvl7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>
          <a:ln>
            <a:noFill/>
          </a:ln>
          <a:solidFill>
            <a:srgbClr val="000000"/>
          </a:solidFill>
          <a:latin typeface="Helvetica"/>
          <a:ea typeface="Helvetica"/>
          <a:cs typeface="Helvetica"/>
        </a:defRPr>
      </a:lvl7pPr>
      <a:lvl8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>
          <a:ln>
            <a:noFill/>
          </a:ln>
          <a:solidFill>
            <a:srgbClr val="000000"/>
          </a:solidFill>
          <a:latin typeface="Helvetica"/>
          <a:ea typeface="Helvetica"/>
          <a:cs typeface="Helvetica"/>
        </a:defRPr>
      </a:lvl8pPr>
      <a:lvl9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>
          <a:ln>
            <a:noFill/>
          </a:ln>
          <a:solidFill>
            <a:srgbClr val="000000"/>
          </a:solidFill>
          <a:latin typeface="Helvetica"/>
          <a:ea typeface="Helvetica"/>
          <a:cs typeface="Helvetica"/>
        </a:defRPr>
      </a:lvl9pPr>
    </p:titleStyle>
    <p:bodyStyle>
      <a:lvl1pPr marL="512999" marR="0" indent="-404999" algn="l" defTabSz="1180267">
        <a:lnSpc>
          <a:spcPct val="100000"/>
        </a:lnSpc>
        <a:spcBef>
          <a:spcPts val="1800"/>
        </a:spcBef>
        <a:spcAft>
          <a:spcPts val="0"/>
        </a:spcAft>
        <a:buClr>
          <a:srgbClr val="000000"/>
        </a:buClr>
        <a:buSzPct val="45000"/>
        <a:buFontTx/>
        <a:buChar char="●"/>
        <a:defRPr sz="4000" b="0" i="0" u="none" strike="noStrike" cap="none" spc="-1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1pPr>
      <a:lvl2pPr marL="1002857" marR="0" indent="-462857" algn="l" defTabSz="1180267">
        <a:lnSpc>
          <a:spcPct val="100000"/>
        </a:lnSpc>
        <a:spcBef>
          <a:spcPts val="18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defRPr sz="4000" b="0" i="0" u="none" strike="noStrike" cap="none" spc="-1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2pPr>
      <a:lvl3pPr marL="1488000" marR="0" indent="-480000" algn="l" defTabSz="1180267">
        <a:lnSpc>
          <a:spcPct val="100000"/>
        </a:lnSpc>
        <a:spcBef>
          <a:spcPts val="18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defRPr sz="4000" b="0" i="0" u="none" strike="noStrike" cap="none" spc="-1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3pPr>
      <a:lvl4pPr marL="1943998" marR="0" indent="-431999" algn="l" defTabSz="1180267">
        <a:lnSpc>
          <a:spcPct val="100000"/>
        </a:lnSpc>
        <a:spcBef>
          <a:spcPts val="18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defRPr sz="4000" b="0" i="0" u="none" strike="noStrike" cap="none" spc="-1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4pPr>
      <a:lvl5pPr marL="2375999" marR="0" indent="-431999" algn="l" defTabSz="1180267">
        <a:lnSpc>
          <a:spcPct val="100000"/>
        </a:lnSpc>
        <a:spcBef>
          <a:spcPts val="18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defRPr sz="4000" b="0" i="0" u="none" strike="noStrike" cap="none" spc="-1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5pPr>
      <a:lvl6pPr marL="2807999" marR="0" indent="-431999" algn="l" defTabSz="1180267">
        <a:lnSpc>
          <a:spcPct val="100000"/>
        </a:lnSpc>
        <a:spcBef>
          <a:spcPts val="18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defRPr sz="4000" b="0" i="0" u="none" strike="noStrike" cap="none" spc="-1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6pPr>
      <a:lvl7pPr marL="3239999" marR="0" indent="-431999" algn="l" defTabSz="1180267">
        <a:lnSpc>
          <a:spcPct val="100000"/>
        </a:lnSpc>
        <a:spcBef>
          <a:spcPts val="18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defRPr sz="4000" b="0" i="0" u="none" strike="noStrike" cap="none" spc="-1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7pPr>
      <a:lvl8pPr marL="0" marR="0" indent="0" algn="l" defTabSz="1180267">
        <a:lnSpc>
          <a:spcPct val="100000"/>
        </a:lnSpc>
        <a:spcBef>
          <a:spcPts val="1800"/>
        </a:spcBef>
        <a:spcAft>
          <a:spcPts val="0"/>
        </a:spcAft>
        <a:buClr>
          <a:srgbClr val="000000"/>
        </a:buClr>
        <a:buSzTx/>
        <a:buFont typeface="Wingdings"/>
        <a:buNone/>
        <a:defRPr sz="4000" b="0" i="0" u="none" strike="noStrike" cap="none" spc="-1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8pPr>
      <a:lvl9pPr marL="0" marR="0" indent="0" algn="l" defTabSz="1180267">
        <a:lnSpc>
          <a:spcPct val="100000"/>
        </a:lnSpc>
        <a:spcBef>
          <a:spcPts val="1800"/>
        </a:spcBef>
        <a:spcAft>
          <a:spcPts val="0"/>
        </a:spcAft>
        <a:buClr>
          <a:srgbClr val="000000"/>
        </a:buClr>
        <a:buSzTx/>
        <a:buFont typeface="Wingdings"/>
        <a:buNone/>
        <a:defRPr sz="4000" b="0" i="0" u="none" strike="noStrike" cap="none" spc="-1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lvl1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-1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-1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-1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-1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-1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-1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-1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-1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0" algn="l" defTabSz="1180267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-1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Relationship Id="rId3" Type="http://schemas.openxmlformats.org/officeDocument/2006/relationships/image" Target="../media/image6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1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3.jpg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jpg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jp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6.png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7.png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8.png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9.pn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0.png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8.png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jpg"/></Relationships>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Relationship Id="rId3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0181C9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Nextcloud…" hidden="0"/>
          <p:cNvSpPr>
            <a:spLocks noAdjustHandles="0" noChangeArrowheads="0"/>
          </p:cNvSpPr>
          <p:nvPr isPhoto="0" userDrawn="0"/>
        </p:nvSpPr>
        <p:spPr bwMode="auto">
          <a:xfrm>
            <a:off x="4478176" y="4498929"/>
            <a:ext cx="4048735" cy="2779809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6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/>
              <a:t>Nextcloud </a:t>
            </a:r>
            <a:endParaRPr/>
          </a:p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/>
              <a:t>FOSSCOMM 2018</a:t>
            </a:r>
            <a:endParaRPr/>
          </a:p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/>
          </a:p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/>
          </a:p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/>
          </a:p>
        </p:txBody>
      </p:sp>
      <p:sp>
        <p:nvSpPr>
          <p:cNvPr id="5" name="Frank Karlitschek                                  @fkarlitschek" hidden="0"/>
          <p:cNvSpPr>
            <a:spLocks noAdjustHandles="0" noChangeArrowheads="0"/>
          </p:cNvSpPr>
          <p:nvPr isPhoto="0" userDrawn="0"/>
        </p:nvSpPr>
        <p:spPr bwMode="auto">
          <a:xfrm>
            <a:off x="4962344" y="6928095"/>
            <a:ext cx="3083672" cy="1560609"/>
          </a:xfrm>
          <a:prstGeom prst="rect">
            <a:avLst/>
          </a:prstGeom>
          <a:ln w="12700">
            <a:miter/>
          </a:ln>
        </p:spPr>
        <p:txBody>
          <a:bodyPr wrap="none" lIns="48766" tIns="48766" rIns="48766" bIns="48766">
            <a:spAutoFit/>
          </a:bodyPr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Efstathios Iosifidis                                  </a:t>
            </a:r>
            <a:endParaRPr/>
          </a:p>
          <a:p>
            <a:pPr>
              <a:defRPr/>
            </a:pPr>
            <a:r>
              <a:rPr/>
              <a:t>@eiosifidis</a:t>
            </a:r>
            <a:endParaRPr/>
          </a:p>
          <a:p>
            <a:pPr>
              <a:defRPr/>
            </a:pPr>
            <a:r>
              <a:rPr/>
              <a:t>iosifidis@nextcloud.gr</a:t>
            </a:r>
            <a:endParaRPr/>
          </a:p>
          <a:p>
            <a:pPr>
              <a:defRPr/>
            </a:pPr>
            <a:r>
              <a:rPr/>
              <a:t>http://nextcloud.gr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5 main areas" hidden="0"/>
          <p:cNvSpPr>
            <a:spLocks noAdjustHandles="0" noChangeArrowheads="0"/>
          </p:cNvSpPr>
          <p:nvPr isPhoto="0" userDrawn="0"/>
        </p:nvSpPr>
        <p:spPr bwMode="auto">
          <a:xfrm>
            <a:off x="2546850" y="3808648"/>
            <a:ext cx="7911100" cy="36281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 algn="ctr">
              <a:defRPr sz="10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5 main areas</a:t>
            </a:r>
            <a:endParaRPr/>
          </a:p>
        </p:txBody>
      </p:sp>
      <p:sp>
        <p:nvSpPr>
          <p:cNvPr id="5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1.…" hidden="0"/>
          <p:cNvSpPr>
            <a:spLocks noAdjustHandles="0" noChangeArrowheads="0"/>
          </p:cNvSpPr>
          <p:nvPr isPhoto="0" userDrawn="0"/>
        </p:nvSpPr>
        <p:spPr bwMode="auto">
          <a:xfrm>
            <a:off x="2433685" y="2999232"/>
            <a:ext cx="8137430" cy="30312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r>
              <a:rPr/>
              <a:t>1.</a:t>
            </a:r>
            <a:endParaRPr/>
          </a:p>
          <a:p>
            <a:pPr algn="ctr">
              <a:defRPr sz="6400">
                <a:latin typeface="+mn-lt"/>
                <a:ea typeface="+mn-ea"/>
                <a:cs typeface="+mn-cs"/>
              </a:defRPr>
            </a:pPr>
            <a:r>
              <a:rPr/>
              <a:t>Design &amp; Accessibility</a:t>
            </a:r>
            <a:endParaRPr/>
          </a:p>
        </p:txBody>
      </p:sp>
      <p:sp>
        <p:nvSpPr>
          <p:cNvPr id="5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4950580"/>
            <a:ext cx="11705560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Standardization</a:t>
            </a:r>
            <a:endParaRPr/>
          </a:p>
        </p:txBody>
      </p:sp>
      <p:pic>
        <p:nvPicPr>
          <p:cNvPr id="5" name="image5.png" descr="image5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5847" y="1766012"/>
            <a:ext cx="16907102" cy="1059452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Shape 2" hidden="0"/>
          <p:cNvSpPr>
            <a:spLocks noAdjustHandles="0" noChangeArrowheads="0"/>
          </p:cNvSpPr>
          <p:nvPr isPhoto="0" userDrawn="0"/>
        </p:nvSpPr>
        <p:spPr bwMode="auto">
          <a:xfrm>
            <a:off x="649620" y="602254"/>
            <a:ext cx="11705560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Accessibility settings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4950580"/>
            <a:ext cx="11705560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Standardization</a:t>
            </a:r>
            <a:endParaRPr/>
          </a:p>
        </p:txBody>
      </p:sp>
      <p:pic>
        <p:nvPicPr>
          <p:cNvPr id="5" name="image6.png" descr="image6.png" hidden="0"/>
          <p:cNvPicPr>
            <a:picLocks noChangeAspect="1"/>
          </p:cNvPicPr>
          <p:nvPr isPhoto="0" userDrawn="0"/>
        </p:nvPicPr>
        <p:blipFill>
          <a:blip r:embed="rId2"/>
          <a:srcRect l="0" t="0" r="18607" b="24509"/>
          <a:stretch/>
        </p:blipFill>
        <p:spPr bwMode="auto">
          <a:xfrm>
            <a:off x="2300012" y="1951795"/>
            <a:ext cx="21374459" cy="1133754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Shape 2" hidden="0"/>
          <p:cNvSpPr>
            <a:spLocks noAdjustHandles="0" noChangeArrowheads="0"/>
          </p:cNvSpPr>
          <p:nvPr isPhoto="0" userDrawn="0"/>
        </p:nvSpPr>
        <p:spPr bwMode="auto">
          <a:xfrm>
            <a:off x="649620" y="565098"/>
            <a:ext cx="11705560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Simple navigation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4950580"/>
            <a:ext cx="11705560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Standardization</a:t>
            </a:r>
            <a:endParaRPr/>
          </a:p>
        </p:txBody>
      </p:sp>
      <p:sp>
        <p:nvSpPr>
          <p:cNvPr id="5" name="TextShape 2" hidden="0"/>
          <p:cNvSpPr>
            <a:spLocks noAdjustHandles="0" noChangeArrowheads="0"/>
          </p:cNvSpPr>
          <p:nvPr isPhoto="0" userDrawn="0"/>
        </p:nvSpPr>
        <p:spPr bwMode="auto">
          <a:xfrm>
            <a:off x="653738" y="769459"/>
            <a:ext cx="11705560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@mention avatars</a:t>
            </a:r>
            <a:endParaRPr/>
          </a:p>
        </p:txBody>
      </p:sp>
      <p:pic>
        <p:nvPicPr>
          <p:cNvPr id="6" name="image7.png" descr="image7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041198" y="2315925"/>
            <a:ext cx="4976177" cy="7444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4950580"/>
            <a:ext cx="11705560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Standardization</a:t>
            </a:r>
            <a:endParaRPr/>
          </a:p>
        </p:txBody>
      </p:sp>
      <p:sp>
        <p:nvSpPr>
          <p:cNvPr id="5" name="TextShape 2" hidden="0"/>
          <p:cNvSpPr>
            <a:spLocks noAdjustHandles="0" noChangeArrowheads="0"/>
          </p:cNvSpPr>
          <p:nvPr isPhoto="0" userDrawn="0"/>
        </p:nvSpPr>
        <p:spPr bwMode="auto">
          <a:xfrm>
            <a:off x="653738" y="769459"/>
            <a:ext cx="11705560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Settings restructuring</a:t>
            </a:r>
            <a:endParaRPr/>
          </a:p>
        </p:txBody>
      </p:sp>
      <p:pic>
        <p:nvPicPr>
          <p:cNvPr id="6" name="image8.png" descr="image8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0621" y="1981577"/>
            <a:ext cx="13005249" cy="7314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4950580"/>
            <a:ext cx="11705560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Standardization</a:t>
            </a:r>
            <a:endParaRPr/>
          </a:p>
        </p:txBody>
      </p:sp>
      <p:sp>
        <p:nvSpPr>
          <p:cNvPr id="5" name="TextShape 2" hidden="0"/>
          <p:cNvSpPr>
            <a:spLocks noAdjustHandles="0" noChangeArrowheads="0"/>
          </p:cNvSpPr>
          <p:nvPr isPhoto="0" userDrawn="0"/>
        </p:nvSpPr>
        <p:spPr bwMode="auto">
          <a:xfrm>
            <a:off x="670465" y="620832"/>
            <a:ext cx="11705561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User management</a:t>
            </a:r>
            <a:endParaRPr/>
          </a:p>
        </p:txBody>
      </p:sp>
      <p:pic>
        <p:nvPicPr>
          <p:cNvPr id="6" name="image9.png" descr="image9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7649" y="1769846"/>
            <a:ext cx="13040097" cy="7326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4950580"/>
            <a:ext cx="11705560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Standardization</a:t>
            </a:r>
            <a:endParaRPr/>
          </a:p>
        </p:txBody>
      </p:sp>
      <p:pic>
        <p:nvPicPr>
          <p:cNvPr id="5" name="image10.png" descr="image10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3594" y="1896060"/>
            <a:ext cx="12899303" cy="976044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Shape 2" hidden="0"/>
          <p:cNvSpPr>
            <a:spLocks noAdjustHandles="0" noChangeArrowheads="0"/>
          </p:cNvSpPr>
          <p:nvPr isPhoto="0" userDrawn="0"/>
        </p:nvSpPr>
        <p:spPr bwMode="auto">
          <a:xfrm>
            <a:off x="654667" y="770388"/>
            <a:ext cx="11705560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5600" spc="-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Standardization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2.…" hidden="0"/>
          <p:cNvSpPr>
            <a:spLocks noAdjustHandles="0" noChangeArrowheads="0"/>
          </p:cNvSpPr>
          <p:nvPr isPhoto="0" userDrawn="0"/>
        </p:nvSpPr>
        <p:spPr bwMode="auto">
          <a:xfrm>
            <a:off x="836684" y="2643632"/>
            <a:ext cx="11331431" cy="37424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r>
              <a:rPr/>
              <a:t>2.</a:t>
            </a:r>
            <a:endParaRPr/>
          </a:p>
          <a:p>
            <a:pPr algn="ctr">
              <a:defRPr sz="8400">
                <a:latin typeface="+mn-lt"/>
                <a:ea typeface="+mn-ea"/>
                <a:cs typeface="+mn-cs"/>
              </a:defRPr>
            </a:pPr>
            <a:r>
              <a:rPr/>
              <a:t>Sharing / Collaboration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2127942" y="164954"/>
            <a:ext cx="2039340" cy="14450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Diagram 3" hidden="0"/>
          <p:cNvGrpSpPr/>
          <p:nvPr isPhoto="0" userDrawn="0"/>
        </p:nvGrpSpPr>
        <p:grpSpPr bwMode="auto">
          <a:xfrm>
            <a:off x="2080870" y="455268"/>
            <a:ext cx="8843060" cy="8843062"/>
            <a:chOff x="0" y="0"/>
            <a:chExt cx="8843058" cy="8843060"/>
          </a:xfrm>
        </p:grpSpPr>
        <p:grpSp>
          <p:nvGrpSpPr>
            <p:cNvPr id="6" name="Group" hidden="0"/>
            <p:cNvGrpSpPr/>
            <p:nvPr isPhoto="0" userDrawn="0"/>
          </p:nvGrpSpPr>
          <p:grpSpPr bwMode="auto">
            <a:xfrm>
              <a:off x="0" y="0"/>
              <a:ext cx="8843059" cy="8843059"/>
              <a:chOff x="0" y="0"/>
              <a:chExt cx="8843058" cy="8843058"/>
            </a:xfrm>
          </p:grpSpPr>
          <p:sp>
            <p:nvSpPr>
              <p:cNvPr id="7" name="Circle" hidden="0"/>
              <p:cNvSpPr/>
              <p:nvPr isPhoto="0" userDrawn="0"/>
            </p:nvSpPr>
            <p:spPr bwMode="auto">
              <a:xfrm>
                <a:off x="-1" y="-1"/>
                <a:ext cx="8843060" cy="8843060"/>
              </a:xfrm>
              <a:prstGeom prst="ellipse">
                <a:avLst/>
              </a:prstGeom>
              <a:gradFill>
                <a:gsLst>
                  <a:gs pos="31000">
                    <a:srgbClr val="0283CA"/>
                  </a:gs>
                  <a:gs pos="100000">
                    <a:srgbClr val="9DB7FF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1500"/>
                  </a:spcBef>
                  <a:defRPr sz="1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</a:defRPr>
                </a:pPr>
                <a:endParaRPr/>
              </a:p>
            </p:txBody>
          </p:sp>
          <p:sp>
            <p:nvSpPr>
              <p:cNvPr id="8" name="Collaboration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2876203" y="569621"/>
                <a:ext cx="3090649" cy="10715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txBody>
              <a:bodyPr wrap="square" lIns="99568" tIns="99568" rIns="99568" bIns="99568" numCol="1" anchor="ctr">
                <a:noAutofit/>
              </a:bodyPr>
              <a:lstStyle>
                <a:lvl1pPr algn="ctr" defTabSz="622300">
                  <a:lnSpc>
                    <a:spcPct val="90000"/>
                  </a:lnSpc>
                  <a:spcBef>
                    <a:spcPts val="500"/>
                  </a:spcBef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</a:defRPr>
                </a:lvl1pPr>
              </a:lstStyle>
              <a:p>
                <a:pPr>
                  <a:defRPr/>
                </a:pPr>
                <a:r>
                  <a:rPr/>
                  <a:t>Collaboration</a:t>
                </a:r>
                <a:endParaRPr/>
              </a:p>
            </p:txBody>
          </p:sp>
        </p:grpSp>
        <p:grpSp>
          <p:nvGrpSpPr>
            <p:cNvPr id="9" name="Group" hidden="0"/>
            <p:cNvGrpSpPr/>
            <p:nvPr isPhoto="0" userDrawn="0"/>
          </p:nvGrpSpPr>
          <p:grpSpPr bwMode="auto">
            <a:xfrm>
              <a:off x="1105381" y="2210763"/>
              <a:ext cx="6632294" cy="6632294"/>
              <a:chOff x="0" y="0"/>
              <a:chExt cx="6632292" cy="6632292"/>
            </a:xfrm>
          </p:grpSpPr>
          <p:sp>
            <p:nvSpPr>
              <p:cNvPr id="10" name="Circle" hidden="0"/>
              <p:cNvSpPr/>
              <p:nvPr isPhoto="0" userDrawn="0"/>
            </p:nvSpPr>
            <p:spPr bwMode="auto">
              <a:xfrm>
                <a:off x="0" y="0"/>
                <a:ext cx="6632293" cy="6632293"/>
              </a:xfrm>
              <a:prstGeom prst="ellipse">
                <a:avLst/>
              </a:prstGeom>
              <a:gradFill>
                <a:gsLst>
                  <a:gs pos="30000">
                    <a:srgbClr val="0283CA"/>
                  </a:gs>
                  <a:gs pos="100000">
                    <a:srgbClr val="9DB7FF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ts val="1500"/>
                  </a:spcBef>
                  <a:defRPr sz="1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</a:defRPr>
                </a:pPr>
                <a:endParaRPr/>
              </a:p>
            </p:txBody>
          </p:sp>
          <p:sp>
            <p:nvSpPr>
              <p:cNvPr id="11" name="File Sync and Share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1770822" y="603568"/>
                <a:ext cx="3090649" cy="10715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txBody>
              <a:bodyPr wrap="square" lIns="99568" tIns="99568" rIns="99568" bIns="99568" numCol="1" anchor="ctr">
                <a:noAutofit/>
              </a:bodyPr>
              <a:lstStyle>
                <a:lvl1pPr algn="ctr" defTabSz="622300">
                  <a:lnSpc>
                    <a:spcPct val="90000"/>
                  </a:lnSpc>
                  <a:spcBef>
                    <a:spcPts val="500"/>
                  </a:spcBef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</a:defRPr>
                </a:lvl1pPr>
              </a:lstStyle>
              <a:p>
                <a:pPr>
                  <a:defRPr/>
                </a:pPr>
                <a:r>
                  <a:rPr/>
                  <a:t>File Sync and Share</a:t>
                </a:r>
                <a:endParaRPr/>
              </a:p>
            </p:txBody>
          </p:sp>
        </p:grpSp>
        <p:grpSp>
          <p:nvGrpSpPr>
            <p:cNvPr id="12" name="Group" hidden="0"/>
            <p:cNvGrpSpPr/>
            <p:nvPr isPhoto="0" userDrawn="0"/>
          </p:nvGrpSpPr>
          <p:grpSpPr bwMode="auto">
            <a:xfrm>
              <a:off x="2210763" y="4421529"/>
              <a:ext cx="4421532" cy="4421532"/>
              <a:chOff x="0" y="0"/>
              <a:chExt cx="4421530" cy="4421530"/>
            </a:xfrm>
          </p:grpSpPr>
          <p:sp>
            <p:nvSpPr>
              <p:cNvPr id="13" name="Circle" hidden="0"/>
              <p:cNvSpPr/>
              <p:nvPr isPhoto="0" userDrawn="0"/>
            </p:nvSpPr>
            <p:spPr bwMode="auto">
              <a:xfrm>
                <a:off x="0" y="0"/>
                <a:ext cx="4421531" cy="4421531"/>
              </a:xfrm>
              <a:prstGeom prst="ellipse">
                <a:avLst/>
              </a:prstGeom>
              <a:gradFill>
                <a:gsLst>
                  <a:gs pos="30000">
                    <a:srgbClr val="0283CA"/>
                  </a:gs>
                  <a:gs pos="100000">
                    <a:srgbClr val="9DB7FF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ts val="1500"/>
                  </a:spcBef>
                  <a:defRPr sz="16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</a:defRPr>
                </a:pPr>
                <a:endParaRPr/>
              </a:p>
            </p:txBody>
          </p:sp>
          <p:sp>
            <p:nvSpPr>
              <p:cNvPr id="14" name="Fileserver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647517" y="1607560"/>
                <a:ext cx="3126494" cy="12064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txBody>
              <a:bodyPr wrap="square" lIns="113792" tIns="113792" rIns="113792" bIns="113792" numCol="1" anchor="ctr">
                <a:noAutofit/>
              </a:bodyPr>
              <a:lstStyle>
                <a:lvl1pPr algn="ctr" defTabSz="711200">
                  <a:lnSpc>
                    <a:spcPct val="90000"/>
                  </a:lnSpc>
                  <a:spcBef>
                    <a:spcPts val="600"/>
                  </a:spcBef>
                  <a:defRPr sz="4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</a:defRPr>
                </a:lvl1pPr>
              </a:lstStyle>
              <a:p>
                <a:pPr>
                  <a:defRPr/>
                </a:pPr>
                <a:r>
                  <a:rPr/>
                  <a:t>Fileserver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3636" y="757526"/>
            <a:ext cx="12988636" cy="6816436"/>
          </a:xfrm>
          <a:prstGeom prst="rect">
            <a:avLst/>
          </a:prstGeom>
        </p:spPr>
      </p:pic>
      <p:sp>
        <p:nvSpPr>
          <p:cNvPr id="5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1005409" y="7929801"/>
            <a:ext cx="11216641" cy="1413934"/>
          </a:xfrm>
          <a:prstGeom prst="rect">
            <a:avLst/>
          </a:prstGeom>
        </p:spPr>
        <p:txBody>
          <a:bodyPr lIns="48766" tIns="48766" rIns="48766" bIns="48766"/>
          <a:lstStyle>
            <a:lvl1pPr defTabSz="1300479">
              <a:lnSpc>
                <a:spcPct val="90000"/>
              </a:lnSpc>
              <a:defRPr sz="6200"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/>
              <a:t>Nextcloud conference 2017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Screen Shot 2018-08-24 at 14.13.08.png" descr="Screen Shot 2018-08-24 at 14.13.08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58743" y="531237"/>
            <a:ext cx="12511759" cy="8061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Screen Shot 2018-08-24 at 14.15.17.png" descr="Screen Shot 2018-08-24 at 14.15.17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3672" y="-11583"/>
            <a:ext cx="13032144" cy="8306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Screen Shot 2018-08-24 at 14.30.58.png" descr="Screen Shot 2018-08-24 at 14.30.58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38614" y="-37686"/>
            <a:ext cx="13082028" cy="10611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OpenCloudMesh.jpg" descr="OpenCloudMesh.jp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" y="-47558"/>
            <a:ext cx="13004802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usage.svg_.png" descr="usage.svg_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27129" y="271596"/>
            <a:ext cx="13059058" cy="734572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Global Scale" hidden="0"/>
          <p:cNvSpPr>
            <a:spLocks noAdjustHandles="0" noChangeArrowheads="0"/>
          </p:cNvSpPr>
          <p:nvPr isPhoto="0" userDrawn="0"/>
        </p:nvSpPr>
        <p:spPr bwMode="auto">
          <a:xfrm>
            <a:off x="4745072" y="7127784"/>
            <a:ext cx="3514656" cy="9357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>
              <a:defRPr sz="49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Global Scale</a:t>
            </a:r>
            <a:endParaRPr/>
          </a:p>
        </p:txBody>
      </p:sp>
      <p:sp>
        <p:nvSpPr>
          <p:cNvPr id="7" name="Federated Group Shares" hidden="0"/>
          <p:cNvSpPr>
            <a:spLocks noAdjustHandles="0" noChangeArrowheads="0"/>
          </p:cNvSpPr>
          <p:nvPr isPhoto="0" userDrawn="0"/>
        </p:nvSpPr>
        <p:spPr bwMode="auto">
          <a:xfrm>
            <a:off x="4001663" y="8092801"/>
            <a:ext cx="5001474" cy="6944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>
              <a:defRPr sz="35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Federated Group Shares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3.…" hidden="0"/>
          <p:cNvSpPr>
            <a:spLocks noAdjustHandles="0" noChangeArrowheads="0"/>
          </p:cNvSpPr>
          <p:nvPr isPhoto="0" userDrawn="0"/>
        </p:nvSpPr>
        <p:spPr bwMode="auto">
          <a:xfrm>
            <a:off x="4701750" y="2643632"/>
            <a:ext cx="3601298" cy="37424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r>
              <a:rPr/>
              <a:t>3.</a:t>
            </a:r>
            <a:endParaRPr/>
          </a:p>
          <a:p>
            <a:pPr algn="ctr">
              <a:defRPr sz="8400">
                <a:latin typeface="+mn-lt"/>
                <a:ea typeface="+mn-ea"/>
                <a:cs typeface="+mn-cs"/>
              </a:defRPr>
            </a:pPr>
            <a:r>
              <a:rPr/>
              <a:t>Clients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iOS" hidden="0"/>
          <p:cNvSpPr>
            <a:spLocks noAdjustHandles="0" noChangeArrowheads="0"/>
          </p:cNvSpPr>
          <p:nvPr isPhoto="0" userDrawn="0"/>
        </p:nvSpPr>
        <p:spPr bwMode="auto">
          <a:xfrm>
            <a:off x="2107019" y="273919"/>
            <a:ext cx="2025060" cy="4466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algn="ctr">
              <a:defRPr sz="8400">
                <a:latin typeface="+mn-lt"/>
                <a:ea typeface="+mn-ea"/>
                <a:cs typeface="+mn-cs"/>
              </a:defRPr>
            </a:pPr>
            <a:r>
              <a:rPr/>
              <a:t>iOS</a:t>
            </a:r>
            <a:endParaRPr/>
          </a:p>
        </p:txBody>
      </p:sp>
      <p:sp>
        <p:nvSpPr>
          <p:cNvPr id="6" name="End 2 End Encryption…" hidden="0"/>
          <p:cNvSpPr>
            <a:spLocks noAdjustHandles="0" noChangeArrowheads="0"/>
          </p:cNvSpPr>
          <p:nvPr isPhoto="0" userDrawn="0"/>
        </p:nvSpPr>
        <p:spPr bwMode="auto">
          <a:xfrm>
            <a:off x="2371644" y="3682689"/>
            <a:ext cx="4605181" cy="36027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End 2 End Encryption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Document Provider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Push Notifications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Activities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Media Streaming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Server Theming</a:t>
            </a:r>
            <a:endParaRPr/>
          </a:p>
        </p:txBody>
      </p:sp>
      <p:pic>
        <p:nvPicPr>
          <p:cNvPr id="7" name="IMG_1215.png" descr="IMG_1215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774893" y="443617"/>
            <a:ext cx="4094690" cy="8866366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Android" hidden="0"/>
          <p:cNvSpPr>
            <a:spLocks noAdjustHandles="0" noChangeArrowheads="0"/>
          </p:cNvSpPr>
          <p:nvPr isPhoto="0" userDrawn="0"/>
        </p:nvSpPr>
        <p:spPr bwMode="auto">
          <a:xfrm>
            <a:off x="1833032" y="273919"/>
            <a:ext cx="4186788" cy="4466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algn="ctr">
              <a:defRPr sz="8400">
                <a:latin typeface="+mn-lt"/>
                <a:ea typeface="+mn-ea"/>
                <a:cs typeface="+mn-cs"/>
              </a:defRPr>
            </a:pPr>
            <a:r>
              <a:rPr/>
              <a:t>Android</a:t>
            </a:r>
            <a:endParaRPr/>
          </a:p>
        </p:txBody>
      </p:sp>
      <p:sp>
        <p:nvSpPr>
          <p:cNvPr id="6" name="End 2 End Encryption…" hidden="0"/>
          <p:cNvSpPr>
            <a:spLocks noAdjustHandles="0" noChangeArrowheads="0"/>
          </p:cNvSpPr>
          <p:nvPr isPhoto="0" userDrawn="0"/>
        </p:nvSpPr>
        <p:spPr bwMode="auto">
          <a:xfrm>
            <a:off x="2278752" y="3366858"/>
            <a:ext cx="5286194" cy="4186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End 2 End Encryption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Push Notifications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Activities &amp; Comments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Big Speed improvements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Media Streaming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Trashbin &amp; Versions</a:t>
            </a:r>
            <a:endParaRPr/>
          </a:p>
        </p:txBody>
      </p:sp>
      <p:pic>
        <p:nvPicPr>
          <p:cNvPr id="7" name="Image" descr="Image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526788" y="705676"/>
            <a:ext cx="4817636" cy="824351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43595743-b525a54a-967d-11e8-98ee-d5887ae64b03.png" descr="43595743-b525a54a-967d-11e8-98ee-d5887ae64b03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237848" y="2702924"/>
            <a:ext cx="9620692" cy="65156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 hidden="0"/>
          <p:cNvSpPr/>
          <p:nvPr isPhoto="0" userDrawn="0"/>
        </p:nvSpPr>
        <p:spPr bwMode="auto">
          <a:xfrm>
            <a:off x="9007130" y="2681223"/>
            <a:ext cx="3105114" cy="27770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>
              <a:defRPr/>
            </a:pPr>
            <a:endParaRPr/>
          </a:p>
        </p:txBody>
      </p:sp>
      <p:sp>
        <p:nvSpPr>
          <p:cNvPr id="7" name="Rectangle" hidden="0"/>
          <p:cNvSpPr/>
          <p:nvPr isPhoto="0" userDrawn="0"/>
        </p:nvSpPr>
        <p:spPr bwMode="auto">
          <a:xfrm>
            <a:off x="9007130" y="8511757"/>
            <a:ext cx="3105114" cy="27770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>
              <a:defRPr/>
            </a:pPr>
            <a:endParaRPr/>
          </a:p>
        </p:txBody>
      </p:sp>
      <p:sp>
        <p:nvSpPr>
          <p:cNvPr id="8" name="Desktop" hidden="0"/>
          <p:cNvSpPr>
            <a:spLocks noAdjustHandles="0" noChangeArrowheads="0"/>
          </p:cNvSpPr>
          <p:nvPr isPhoto="0" userDrawn="0"/>
        </p:nvSpPr>
        <p:spPr bwMode="auto">
          <a:xfrm>
            <a:off x="1450873" y="-673574"/>
            <a:ext cx="4356601" cy="4466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algn="ctr">
              <a:defRPr sz="8400">
                <a:latin typeface="+mn-lt"/>
                <a:ea typeface="+mn-ea"/>
                <a:cs typeface="+mn-cs"/>
              </a:defRPr>
            </a:pPr>
            <a:r>
              <a:rPr/>
              <a:t>Desktop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42536475-785f5450-8492-11e8-857b-c9fb95381ee9.png" descr="42536475-785f5450-8492-11e8-857b-c9fb95381ee9.png" hidden="0"/>
          <p:cNvPicPr>
            <a:picLocks noChangeAspect="1"/>
          </p:cNvPicPr>
          <p:nvPr isPhoto="0" userDrawn="0"/>
        </p:nvPicPr>
        <p:blipFill>
          <a:blip r:embed="rId2"/>
          <a:srcRect l="1024" t="1782" r="0" b="0"/>
          <a:stretch/>
        </p:blipFill>
        <p:spPr bwMode="auto">
          <a:xfrm>
            <a:off x="1273373" y="3242636"/>
            <a:ext cx="10458197" cy="57128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 hidden="0"/>
          <p:cNvSpPr/>
          <p:nvPr isPhoto="0" userDrawn="0"/>
        </p:nvSpPr>
        <p:spPr bwMode="auto">
          <a:xfrm>
            <a:off x="11382538" y="2755537"/>
            <a:ext cx="1008381" cy="46670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>
              <a:defRPr/>
            </a:pPr>
            <a:endParaRPr/>
          </a:p>
        </p:txBody>
      </p:sp>
      <p:sp>
        <p:nvSpPr>
          <p:cNvPr id="7" name="Rectangle" hidden="0"/>
          <p:cNvSpPr/>
          <p:nvPr isPhoto="0" userDrawn="0"/>
        </p:nvSpPr>
        <p:spPr bwMode="auto">
          <a:xfrm>
            <a:off x="11385150" y="7998991"/>
            <a:ext cx="3105115" cy="27770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>
              <a:defRPr/>
            </a:pPr>
            <a:endParaRPr/>
          </a:p>
        </p:txBody>
      </p:sp>
      <p:sp>
        <p:nvSpPr>
          <p:cNvPr id="8" name="Desktop" hidden="0"/>
          <p:cNvSpPr>
            <a:spLocks noAdjustHandles="0" noChangeArrowheads="0"/>
          </p:cNvSpPr>
          <p:nvPr isPhoto="0" userDrawn="0"/>
        </p:nvSpPr>
        <p:spPr bwMode="auto">
          <a:xfrm>
            <a:off x="1450873" y="-357743"/>
            <a:ext cx="4356601" cy="4466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algn="ctr">
              <a:defRPr sz="8400">
                <a:latin typeface="+mn-lt"/>
                <a:ea typeface="+mn-ea"/>
                <a:cs typeface="+mn-cs"/>
              </a:defRPr>
            </a:pPr>
            <a:r>
              <a:rPr/>
              <a:t>Desktop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-30197" y="24739"/>
            <a:ext cx="13020181" cy="8690971"/>
          </a:xfrm>
          <a:prstGeom prst="rect">
            <a:avLst/>
          </a:prstGeom>
        </p:spPr>
      </p:pic>
      <p:sp>
        <p:nvSpPr>
          <p:cNvPr id="5" name="Title Text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1005409" y="8486457"/>
            <a:ext cx="11216641" cy="1413934"/>
          </a:xfrm>
          <a:prstGeom prst="rect">
            <a:avLst/>
          </a:prstGeom>
        </p:spPr>
        <p:txBody>
          <a:bodyPr lIns="48766" tIns="48766" rIns="48766" bIns="48766"/>
          <a:lstStyle>
            <a:lvl1pPr defTabSz="1300479">
              <a:lnSpc>
                <a:spcPct val="90000"/>
              </a:lnSpc>
              <a:defRPr sz="6200"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/>
              <a:t>Nextcloud conference 2018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Desktop" hidden="0"/>
          <p:cNvSpPr>
            <a:spLocks noAdjustHandles="0" noChangeArrowheads="0"/>
          </p:cNvSpPr>
          <p:nvPr isPhoto="0" userDrawn="0"/>
        </p:nvSpPr>
        <p:spPr bwMode="auto">
          <a:xfrm>
            <a:off x="2862823" y="1128520"/>
            <a:ext cx="4356601" cy="4466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algn="ctr">
              <a:defRPr sz="8400">
                <a:latin typeface="+mn-lt"/>
                <a:ea typeface="+mn-ea"/>
                <a:cs typeface="+mn-cs"/>
              </a:defRPr>
            </a:pPr>
            <a:r>
              <a:rPr/>
              <a:t>Desktop</a:t>
            </a:r>
            <a:endParaRPr/>
          </a:p>
        </p:txBody>
      </p:sp>
      <p:sp>
        <p:nvSpPr>
          <p:cNvPr id="6" name="End 2 End encryption…" hidden="0"/>
          <p:cNvSpPr>
            <a:spLocks noAdjustHandles="0" noChangeArrowheads="0"/>
          </p:cNvSpPr>
          <p:nvPr isPhoto="0" userDrawn="0"/>
        </p:nvSpPr>
        <p:spPr bwMode="auto">
          <a:xfrm>
            <a:off x="3348268" y="4221459"/>
            <a:ext cx="5048155" cy="2434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End 2 End encryption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Working notifications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UI polish</a:t>
            </a:r>
            <a:endParaRPr/>
          </a:p>
          <a:p>
            <a:pPr marL="228600" indent="-228600">
              <a:buSzPct val="100000"/>
              <a:buChar char="•"/>
              <a:defRPr sz="3400">
                <a:latin typeface="+mn-lt"/>
                <a:ea typeface="+mn-ea"/>
                <a:cs typeface="+mn-cs"/>
              </a:defRPr>
            </a:pPr>
            <a:r>
              <a:rPr/>
              <a:t>2.5 release coming soon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4.…" hidden="0"/>
          <p:cNvSpPr>
            <a:spLocks noAdjustHandles="0" noChangeArrowheads="0"/>
          </p:cNvSpPr>
          <p:nvPr isPhoto="0" userDrawn="0"/>
        </p:nvSpPr>
        <p:spPr bwMode="auto">
          <a:xfrm>
            <a:off x="2670768" y="2643632"/>
            <a:ext cx="7663264" cy="37424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r>
              <a:rPr/>
              <a:t>4.</a:t>
            </a:r>
            <a:endParaRPr/>
          </a:p>
          <a:p>
            <a:pPr algn="ctr">
              <a:defRPr sz="8400">
                <a:latin typeface="+mn-lt"/>
                <a:ea typeface="+mn-ea"/>
                <a:cs typeface="+mn-cs"/>
              </a:defRPr>
            </a:pPr>
            <a:r>
              <a:rPr/>
              <a:t>App Ecosystem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Screen Shot 2018-08-23 at 12.42.55.png" descr="Screen Shot 2018-08-23 at 12.42.55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015" y="9624"/>
            <a:ext cx="12992770" cy="887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Screen Shot 2018-08-24 at 11.56.15.png" descr="Screen Shot 2018-08-24 at 11.56.15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-49426" y="-20731"/>
            <a:ext cx="13103652" cy="8562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4.png" descr="4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306" y="1222185"/>
            <a:ext cx="12994188" cy="7309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Deck_Details.png" descr="Deck_Details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-1" y="892989"/>
            <a:ext cx="13004801" cy="7208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collabora-document.png" descr="collabora-document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0" y="1437639"/>
            <a:ext cx="13004801" cy="6878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main.png" descr="main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6457" y="796501"/>
            <a:ext cx="18269309" cy="8160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personal-settings.png" descr="personal-settings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0" y="-17738"/>
            <a:ext cx="14833466" cy="8343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Screen Shot 2018-08-24 at 17.58.51.png" descr="Screen Shot 2018-08-24 at 17.58.51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300708"/>
            <a:ext cx="13004801" cy="8537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0181C9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What happened since last year?" hidden="0"/>
          <p:cNvSpPr>
            <a:spLocks noAdjustHandles="0" noChangeArrowheads="0"/>
          </p:cNvSpPr>
          <p:nvPr isPhoto="0" userDrawn="0"/>
        </p:nvSpPr>
        <p:spPr bwMode="auto">
          <a:xfrm>
            <a:off x="942501" y="4785500"/>
            <a:ext cx="11119798" cy="2180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What happened since last year?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5.…" hidden="0"/>
          <p:cNvSpPr>
            <a:spLocks noAdjustHandles="0" noChangeArrowheads="0"/>
          </p:cNvSpPr>
          <p:nvPr isPhoto="0" userDrawn="0"/>
        </p:nvSpPr>
        <p:spPr bwMode="auto">
          <a:xfrm>
            <a:off x="2842404" y="3446271"/>
            <a:ext cx="7319992" cy="4466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200">
                <a:latin typeface="+mn-lt"/>
                <a:ea typeface="+mn-ea"/>
                <a:cs typeface="+mn-cs"/>
              </a:defRPr>
            </a:pPr>
            <a:r>
              <a:rPr/>
              <a:t>5.</a:t>
            </a:r>
            <a:endParaRPr/>
          </a:p>
          <a:p>
            <a:pPr algn="ctr">
              <a:defRPr sz="4200">
                <a:latin typeface="+mn-lt"/>
                <a:ea typeface="+mn-ea"/>
                <a:cs typeface="+mn-cs"/>
              </a:defRPr>
            </a:pPr>
            <a:endParaRPr/>
          </a:p>
          <a:p>
            <a:pPr algn="ctr">
              <a:defRPr sz="8400">
                <a:latin typeface="+mn-lt"/>
                <a:ea typeface="+mn-ea"/>
                <a:cs typeface="+mn-cs"/>
              </a:defRPr>
            </a:pPr>
            <a:r>
              <a:rPr/>
              <a:t>Nextcloud Talk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Nextcloud Talk" hidden="0"/>
          <p:cNvSpPr>
            <a:spLocks noAdjustHandles="0" noChangeArrowheads="0"/>
          </p:cNvSpPr>
          <p:nvPr isPhoto="0" userDrawn="0"/>
        </p:nvSpPr>
        <p:spPr bwMode="auto">
          <a:xfrm>
            <a:off x="2842404" y="2301536"/>
            <a:ext cx="7319992" cy="37424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2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algn="ctr">
              <a:defRPr sz="8400">
                <a:latin typeface="+mn-lt"/>
                <a:ea typeface="+mn-ea"/>
                <a:cs typeface="+mn-cs"/>
              </a:defRPr>
            </a:pPr>
            <a:r>
              <a:rPr/>
              <a:t>Nextcloud Talk</a:t>
            </a:r>
            <a:endParaRPr/>
          </a:p>
        </p:txBody>
      </p:sp>
      <p:pic>
        <p:nvPicPr>
          <p:cNvPr id="6" name="Image" descr="Image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283200" y="879050"/>
            <a:ext cx="2438400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hat and Video Calls…" hidden="0"/>
          <p:cNvSpPr>
            <a:spLocks noAdjustHandles="0" noChangeArrowheads="0"/>
          </p:cNvSpPr>
          <p:nvPr isPhoto="0" userDrawn="0"/>
        </p:nvSpPr>
        <p:spPr bwMode="auto">
          <a:xfrm>
            <a:off x="3188093" y="4626531"/>
            <a:ext cx="8509997" cy="3678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3500">
                <a:latin typeface="Open Sans Regular"/>
                <a:ea typeface="Open Sans Regular"/>
                <a:cs typeface="Open Sans Regular"/>
              </a:defRPr>
            </a:pPr>
            <a:endParaRPr/>
          </a:p>
          <a:p>
            <a:pPr marL="228600" indent="-228600">
              <a:buSzPct val="100000"/>
              <a:buChar char="•"/>
              <a:defRPr sz="3500">
                <a:latin typeface="+mn-lt"/>
                <a:ea typeface="+mn-ea"/>
                <a:cs typeface="+mn-cs"/>
              </a:defRPr>
            </a:pPr>
            <a:r>
              <a:rPr/>
              <a:t>Chat and Video Calls</a:t>
            </a:r>
            <a:endParaRPr/>
          </a:p>
          <a:p>
            <a:pPr marL="228600" indent="-228600">
              <a:buSzPct val="100000"/>
              <a:buChar char="•"/>
              <a:defRPr sz="3500">
                <a:latin typeface="+mn-lt"/>
                <a:ea typeface="+mn-ea"/>
                <a:cs typeface="+mn-cs"/>
              </a:defRPr>
            </a:pPr>
            <a:r>
              <a:rPr/>
              <a:t>Less than one year old</a:t>
            </a:r>
            <a:endParaRPr/>
          </a:p>
          <a:p>
            <a:pPr marL="228600" indent="-228600">
              <a:buSzPct val="100000"/>
              <a:buChar char="•"/>
              <a:defRPr sz="3500">
                <a:latin typeface="+mn-lt"/>
                <a:ea typeface="+mn-ea"/>
                <a:cs typeface="+mn-cs"/>
              </a:defRPr>
            </a:pPr>
            <a:r>
              <a:rPr/>
              <a:t>100% open source (Server, iOS, Android)</a:t>
            </a:r>
            <a:endParaRPr/>
          </a:p>
          <a:p>
            <a:pPr marL="228600" indent="-228600">
              <a:buSzPct val="100000"/>
              <a:buChar char="•"/>
              <a:defRPr sz="3500">
                <a:latin typeface="+mn-lt"/>
                <a:ea typeface="+mn-ea"/>
                <a:cs typeface="+mn-cs"/>
              </a:defRPr>
            </a:pPr>
            <a:r>
              <a:rPr/>
              <a:t>Self hosted</a:t>
            </a:r>
            <a:endParaRPr/>
          </a:p>
          <a:p>
            <a:pPr marL="228600" indent="-228600">
              <a:buSzPct val="100000"/>
              <a:buChar char="•"/>
              <a:defRPr sz="3500">
                <a:latin typeface="+mn-lt"/>
                <a:ea typeface="+mn-ea"/>
                <a:cs typeface="+mn-cs"/>
              </a:defRPr>
            </a:pPr>
            <a:r>
              <a:rPr/>
              <a:t>Full Nextcloud Integration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chat-1024x576.png" descr="chat-1024x576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-1" y="1005289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call-in-action.png" descr="call-in-action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0" y="1311484"/>
            <a:ext cx="13004801" cy="6364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Image" descr="Image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" y="1542633"/>
            <a:ext cx="13004801" cy="6364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unnamed.png" descr="unnamed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954905" y="938262"/>
            <a:ext cx="4430856" cy="7877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18-08-24 at 14.56.11.png" descr="Screen Shot 2018-08-24 at 14.56.11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7353277" y="835542"/>
            <a:ext cx="4683327" cy="8082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Design / Accessibility…" hidden="0"/>
          <p:cNvSpPr>
            <a:spLocks noAdjustHandles="0" noChangeArrowheads="0"/>
          </p:cNvSpPr>
          <p:nvPr isPhoto="0" userDrawn="0"/>
        </p:nvSpPr>
        <p:spPr bwMode="auto">
          <a:xfrm>
            <a:off x="2964421" y="3381828"/>
            <a:ext cx="5815849" cy="43647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marL="228600" indent="-228600">
              <a:buSzPct val="100000"/>
              <a:buChar char="•"/>
              <a:defRPr sz="4100">
                <a:latin typeface="+mn-lt"/>
                <a:ea typeface="+mn-ea"/>
                <a:cs typeface="+mn-cs"/>
              </a:defRPr>
            </a:pPr>
            <a:r>
              <a:rPr/>
              <a:t>Design / Accessibility</a:t>
            </a:r>
            <a:endParaRPr/>
          </a:p>
          <a:p>
            <a:pPr marL="228600" indent="-228600">
              <a:buSzPct val="100000"/>
              <a:buChar char="•"/>
              <a:defRPr sz="4100">
                <a:latin typeface="+mn-lt"/>
                <a:ea typeface="+mn-ea"/>
                <a:cs typeface="+mn-cs"/>
              </a:defRPr>
            </a:pPr>
            <a:r>
              <a:rPr/>
              <a:t>Sharing / Collaboration</a:t>
            </a:r>
            <a:endParaRPr/>
          </a:p>
          <a:p>
            <a:pPr marL="228600" indent="-228600">
              <a:buSzPct val="100000"/>
              <a:buChar char="•"/>
              <a:defRPr sz="4100">
                <a:latin typeface="+mn-lt"/>
                <a:ea typeface="+mn-ea"/>
                <a:cs typeface="+mn-cs"/>
              </a:defRPr>
            </a:pPr>
            <a:r>
              <a:rPr/>
              <a:t>Clients</a:t>
            </a:r>
            <a:endParaRPr/>
          </a:p>
          <a:p>
            <a:pPr marL="228600" indent="-228600">
              <a:buSzPct val="100000"/>
              <a:buChar char="•"/>
              <a:defRPr sz="4100">
                <a:latin typeface="+mn-lt"/>
                <a:ea typeface="+mn-ea"/>
                <a:cs typeface="+mn-cs"/>
              </a:defRPr>
            </a:pPr>
            <a:r>
              <a:rPr/>
              <a:t>App Ecosystem</a:t>
            </a:r>
            <a:endParaRPr/>
          </a:p>
          <a:p>
            <a:pPr marL="228600" indent="-228600">
              <a:buSzPct val="100000"/>
              <a:buChar char="•"/>
              <a:defRPr sz="4100">
                <a:latin typeface="+mn-lt"/>
                <a:ea typeface="+mn-ea"/>
                <a:cs typeface="+mn-cs"/>
              </a:defRPr>
            </a:pPr>
            <a:r>
              <a:rPr/>
              <a:t>Nextcloud Talk</a:t>
            </a:r>
            <a:endParaRPr/>
          </a:p>
        </p:txBody>
      </p:sp>
      <p:sp>
        <p:nvSpPr>
          <p:cNvPr id="6" name="5 main areas" hidden="0"/>
          <p:cNvSpPr>
            <a:spLocks noAdjustHandles="0" noChangeArrowheads="0"/>
          </p:cNvSpPr>
          <p:nvPr isPhoto="0" userDrawn="0"/>
        </p:nvSpPr>
        <p:spPr bwMode="auto">
          <a:xfrm>
            <a:off x="2416802" y="1282001"/>
            <a:ext cx="7911100" cy="36281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 algn="ctr">
              <a:defRPr sz="10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5 main areas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Rectangle" hidden="0"/>
          <p:cNvSpPr/>
          <p:nvPr isPhoto="0" userDrawn="0"/>
        </p:nvSpPr>
        <p:spPr bwMode="auto">
          <a:xfrm>
            <a:off x="9782577" y="5325724"/>
            <a:ext cx="1691046" cy="328435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/>
          </a:ln>
        </p:spPr>
        <p:txBody>
          <a:bodyPr lIns="48767" tIns="48767" rIns="48767" bIns="48767" anchor="ctr"/>
          <a:lstStyle/>
          <a:p>
            <a:pPr>
              <a:defRPr/>
            </a:pPr>
            <a:endParaRPr/>
          </a:p>
        </p:txBody>
      </p:sp>
      <p:pic>
        <p:nvPicPr>
          <p:cNvPr id="6" name="Screen Shot 2018-08-24 at 18.01.47.png" descr="Screen Shot 2018-08-24 at 18.01.47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233613" y="854488"/>
            <a:ext cx="10537574" cy="8044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pic>
        <p:nvPicPr>
          <p:cNvPr id="5" name="Screen Shot 2018-08-24 at 14.29.26.png" descr="Screen Shot 2018-08-24 at 14.29.26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8371" y="-45282"/>
            <a:ext cx="13004801" cy="1012763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 hidden="0"/>
          <p:cNvSpPr/>
          <p:nvPr isPhoto="0" userDrawn="0"/>
        </p:nvSpPr>
        <p:spPr bwMode="auto">
          <a:xfrm>
            <a:off x="9782577" y="5325724"/>
            <a:ext cx="1691046" cy="328435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/>
          </a:ln>
        </p:spPr>
        <p:txBody>
          <a:bodyPr lIns="48767" tIns="48767" rIns="48767" bIns="48767" anchor="ctr"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3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249315" y="110829"/>
            <a:ext cx="1558603" cy="11044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ince last conference…" hidden="0"/>
          <p:cNvSpPr>
            <a:spLocks noAdjustHandles="0" noChangeArrowheads="0"/>
          </p:cNvSpPr>
          <p:nvPr isPhoto="0" userDrawn="0"/>
        </p:nvSpPr>
        <p:spPr bwMode="auto">
          <a:xfrm>
            <a:off x="3350454" y="2789682"/>
            <a:ext cx="6303893" cy="41742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4000">
                <a:latin typeface="+mn-lt"/>
                <a:ea typeface="+mn-ea"/>
                <a:cs typeface="+mn-cs"/>
              </a:defRPr>
            </a:pPr>
            <a:r>
              <a:rPr/>
              <a:t>Since last conference</a:t>
            </a:r>
            <a:endParaRPr/>
          </a:p>
          <a:p>
            <a:pPr>
              <a:defRPr sz="2800">
                <a:latin typeface="+mn-lt"/>
                <a:ea typeface="+mn-ea"/>
                <a:cs typeface="+mn-cs"/>
              </a:defRPr>
            </a:pPr>
            <a:endParaRPr/>
          </a:p>
          <a:p>
            <a:pPr>
              <a:defRPr sz="2800">
                <a:latin typeface="+mn-lt"/>
                <a:ea typeface="+mn-ea"/>
                <a:cs typeface="+mn-cs"/>
              </a:defRPr>
            </a:pPr>
            <a:r>
              <a:rPr/>
              <a:t>&gt;2500 pull requests in the server repo</a:t>
            </a:r>
            <a:endParaRPr/>
          </a:p>
          <a:p>
            <a:pPr>
              <a:defRPr sz="2800">
                <a:latin typeface="+mn-lt"/>
                <a:ea typeface="+mn-ea"/>
                <a:cs typeface="+mn-cs"/>
              </a:defRPr>
            </a:pPr>
            <a:r>
              <a:rPr/>
              <a:t>20 server releases</a:t>
            </a:r>
            <a:endParaRPr/>
          </a:p>
          <a:p>
            <a:pPr>
              <a:defRPr sz="2800">
                <a:latin typeface="+mn-lt"/>
                <a:ea typeface="+mn-ea"/>
                <a:cs typeface="+mn-cs"/>
              </a:defRPr>
            </a:pPr>
            <a:r>
              <a:rPr/>
              <a:t>25 iOS releases</a:t>
            </a:r>
            <a:endParaRPr/>
          </a:p>
          <a:p>
            <a:pPr>
              <a:defRPr sz="2800">
                <a:latin typeface="+mn-lt"/>
                <a:ea typeface="+mn-ea"/>
                <a:cs typeface="+mn-cs"/>
              </a:defRPr>
            </a:pPr>
            <a:r>
              <a:rPr/>
              <a:t>9 Android releases</a:t>
            </a:r>
            <a:endParaRPr/>
          </a:p>
          <a:p>
            <a:pPr>
              <a:defRPr sz="2800">
                <a:latin typeface="Open Sans Bold"/>
                <a:ea typeface="Open Sans Bold"/>
                <a:cs typeface="Open Sans Bold"/>
              </a:defRPr>
            </a:pPr>
            <a:r>
              <a:rPr/>
              <a:t>1800 contributors total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Rectangle" hidden="0"/>
          <p:cNvSpPr/>
          <p:nvPr isPhoto="0" userDrawn="0"/>
        </p:nvSpPr>
        <p:spPr bwMode="auto">
          <a:xfrm>
            <a:off x="9782577" y="5325724"/>
            <a:ext cx="1691046" cy="328435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/>
          </a:ln>
        </p:spPr>
        <p:txBody>
          <a:bodyPr lIns="48767" tIns="48767" rIns="48767" bIns="48767" anchor="ctr"/>
          <a:lstStyle/>
          <a:p>
            <a:pPr>
              <a:defRPr/>
            </a:pPr>
            <a:endParaRPr/>
          </a:p>
        </p:txBody>
      </p:sp>
      <p:pic>
        <p:nvPicPr>
          <p:cNvPr id="6" name="outlook-publiclink-nw.png" descr="outlook-publiclink-nw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644704" y="-1537111"/>
            <a:ext cx="19117382" cy="9956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Rectangle" hidden="0"/>
          <p:cNvSpPr/>
          <p:nvPr isPhoto="0" userDrawn="0"/>
        </p:nvSpPr>
        <p:spPr bwMode="auto">
          <a:xfrm>
            <a:off x="9782577" y="5325724"/>
            <a:ext cx="1691046" cy="328435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/>
          </a:ln>
        </p:spPr>
        <p:txBody>
          <a:bodyPr lIns="48767" tIns="48767" rIns="48767" bIns="48767" anchor="ctr"/>
          <a:lstStyle/>
          <a:p>
            <a:pPr>
              <a:defRPr/>
            </a:pPr>
            <a:endParaRPr/>
          </a:p>
        </p:txBody>
      </p:sp>
      <p:pic>
        <p:nvPicPr>
          <p:cNvPr id="6" name="v0.1.0.png" descr="v0.1.0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11503" y="974185"/>
            <a:ext cx="16481989" cy="6616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Video Verification" hidden="0"/>
          <p:cNvSpPr>
            <a:spLocks noAdjustHandles="0" noChangeArrowheads="0"/>
          </p:cNvSpPr>
          <p:nvPr isPhoto="0" userDrawn="0"/>
        </p:nvSpPr>
        <p:spPr bwMode="auto">
          <a:xfrm>
            <a:off x="2554279" y="3545332"/>
            <a:ext cx="7896242" cy="2662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>
              <a:defRPr sz="7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Video Verification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11216688" y="8027939"/>
            <a:ext cx="149861" cy="670561"/>
          </a:xfrm>
          <a:prstGeom prst="rect">
            <a:avLst/>
          </a:prstGeom>
          <a:ln w="12700">
            <a:miter lim="400000"/>
          </a:ln>
        </p:spPr>
        <p:txBody>
          <a:bodyPr wrap="none" lIns="68580" tIns="68580" rIns="68580" bIns="68580">
            <a:spAutoFit/>
          </a:bodyPr>
          <a:lstStyle/>
          <a:p>
            <a:pPr defTabSz="1828800">
              <a:defRPr sz="1800"/>
            </a:pPr>
            <a:endParaRPr/>
          </a:p>
        </p:txBody>
      </p:sp>
      <p:pic>
        <p:nvPicPr>
          <p:cNvPr id="5" name="Screen Shot 2018-08-25 at 07.35.51.png" descr="Screen Shot 2018-08-25 at 07.35.51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-2577430" y="687105"/>
            <a:ext cx="13243590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3" descr="Picture 3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1966663" y="-8349"/>
            <a:ext cx="2191786" cy="1553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11216688" y="8027939"/>
            <a:ext cx="149861" cy="670561"/>
          </a:xfrm>
          <a:prstGeom prst="rect">
            <a:avLst/>
          </a:prstGeom>
          <a:ln w="12700">
            <a:miter lim="400000"/>
          </a:ln>
        </p:spPr>
        <p:txBody>
          <a:bodyPr wrap="none" lIns="68580" tIns="68580" rIns="68580" bIns="68580">
            <a:spAutoFit/>
          </a:bodyPr>
          <a:lstStyle/>
          <a:p>
            <a:pPr defTabSz="1828800">
              <a:defRPr sz="1800"/>
            </a:pPr>
            <a:endParaRPr/>
          </a:p>
        </p:txBody>
      </p:sp>
      <p:pic>
        <p:nvPicPr>
          <p:cNvPr id="5" name="Screen Shot 2018-08-25 at 09.32.37.png" descr="Screen Shot 2018-08-25 at 09.32.37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3237" y="855431"/>
            <a:ext cx="12978326" cy="8042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The most advanced Content Collaboration Platform" hidden="0"/>
          <p:cNvSpPr>
            <a:spLocks noAdjustHandles="0" noChangeArrowheads="0"/>
          </p:cNvSpPr>
          <p:nvPr isPhoto="0" userDrawn="0"/>
        </p:nvSpPr>
        <p:spPr bwMode="auto">
          <a:xfrm>
            <a:off x="668784" y="5925240"/>
            <a:ext cx="11790968" cy="707169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 algn="ctr">
              <a:defRPr sz="45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sz="4000"/>
              <a:t>The most advanced Content Collaboration Platform</a:t>
            </a:r>
            <a:endParaRPr sz="4000"/>
          </a:p>
        </p:txBody>
      </p:sp>
      <p:pic>
        <p:nvPicPr>
          <p:cNvPr id="6" name="Picture 3" descr="Picture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056686" y="780530"/>
            <a:ext cx="6643177" cy="4707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How do people get Nextcloud ?" hidden="0"/>
          <p:cNvSpPr>
            <a:spLocks noAdjustHandles="0" noChangeArrowheads="0"/>
          </p:cNvSpPr>
          <p:nvPr isPhoto="0" userDrawn="0"/>
        </p:nvSpPr>
        <p:spPr bwMode="auto">
          <a:xfrm>
            <a:off x="2380785" y="3795933"/>
            <a:ext cx="8243229" cy="1646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 algn="ctr">
              <a:defRPr sz="45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How do people get Nextcloud 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0181C9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imple Signup" hidden="0"/>
          <p:cNvSpPr>
            <a:spLocks noAdjustHandles="0" noChangeArrowheads="0"/>
          </p:cNvSpPr>
          <p:nvPr isPhoto="0" userDrawn="0"/>
        </p:nvSpPr>
        <p:spPr bwMode="auto">
          <a:xfrm>
            <a:off x="3927993" y="4785500"/>
            <a:ext cx="5148813" cy="2180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Simple Signup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Question</a:t>
            </a:r>
            <a:endParaRPr/>
          </a:p>
        </p:txBody>
      </p:sp>
      <p:sp>
        <p:nvSpPr>
          <p:cNvPr id="5" name="TextShape 2" hidden="0"/>
          <p:cNvSpPr>
            <a:spLocks noAdjustHandles="0" noChangeArrowheads="0"/>
          </p:cNvSpPr>
          <p:nvPr isPhoto="0" userDrawn="0"/>
        </p:nvSpPr>
        <p:spPr bwMode="auto">
          <a:xfrm>
            <a:off x="652808" y="4763306"/>
            <a:ext cx="11709278" cy="698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4000" spc="-1">
                <a:solidFill>
                  <a:srgbClr val="0084D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Can anyone run a server at home?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One step back</a:t>
            </a:r>
            <a:endParaRPr/>
          </a:p>
        </p:txBody>
      </p:sp>
      <p:pic>
        <p:nvPicPr>
          <p:cNvPr id="5" name="image4.jpeg" descr="image4.jpe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905979" y="2602163"/>
            <a:ext cx="5204330" cy="5204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3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249315" y="110829"/>
            <a:ext cx="1558603" cy="11044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ew big Nextcloud users:…" hidden="0"/>
          <p:cNvSpPr>
            <a:spLocks noAdjustHandles="0" noChangeArrowheads="0"/>
          </p:cNvSpPr>
          <p:nvPr isPhoto="0" userDrawn="0"/>
        </p:nvSpPr>
        <p:spPr bwMode="auto">
          <a:xfrm>
            <a:off x="2959445" y="2894501"/>
            <a:ext cx="7085910" cy="36535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3200">
                <a:latin typeface="+mn-lt"/>
                <a:ea typeface="+mn-ea"/>
                <a:cs typeface="+mn-cs"/>
              </a:defRPr>
            </a:pPr>
            <a:r>
              <a:rPr sz="4800"/>
              <a:t>New big Nextcloud users</a:t>
            </a:r>
            <a:r>
              <a:rPr/>
              <a:t>:</a:t>
            </a:r>
            <a:endParaRPr/>
          </a:p>
          <a:p>
            <a:pPr marL="228600" indent="-228600">
              <a:buSzPct val="100000"/>
              <a:buChar char="•"/>
              <a:defRPr sz="3200">
                <a:latin typeface="+mn-lt"/>
                <a:ea typeface="+mn-ea"/>
                <a:cs typeface="+mn-cs"/>
              </a:defRPr>
            </a:pPr>
            <a:r>
              <a:rPr/>
              <a:t>German government</a:t>
            </a:r>
            <a:endParaRPr/>
          </a:p>
          <a:p>
            <a:pPr marL="228600" indent="-228600">
              <a:buSzPct val="100000"/>
              <a:buChar char="•"/>
              <a:defRPr sz="3200">
                <a:latin typeface="+mn-lt"/>
                <a:ea typeface="+mn-ea"/>
                <a:cs typeface="+mn-cs"/>
              </a:defRPr>
            </a:pPr>
            <a:r>
              <a:rPr/>
              <a:t>DESY</a:t>
            </a:r>
            <a:endParaRPr/>
          </a:p>
          <a:p>
            <a:pPr marL="228600" indent="-228600">
              <a:buSzPct val="100000"/>
              <a:buChar char="•"/>
              <a:defRPr sz="3200">
                <a:latin typeface="+mn-lt"/>
                <a:ea typeface="+mn-ea"/>
                <a:cs typeface="+mn-cs"/>
              </a:defRPr>
            </a:pPr>
            <a:r>
              <a:rPr/>
              <a:t>Max Planck</a:t>
            </a:r>
            <a:endParaRPr/>
          </a:p>
          <a:p>
            <a:pPr marL="228600" indent="-228600">
              <a:buSzPct val="100000"/>
              <a:buChar char="•"/>
              <a:defRPr sz="3200">
                <a:latin typeface="+mn-lt"/>
                <a:ea typeface="+mn-ea"/>
                <a:cs typeface="+mn-cs"/>
              </a:defRPr>
            </a:pPr>
            <a:r>
              <a:rPr/>
              <a:t>Siemens</a:t>
            </a:r>
            <a:endParaRPr/>
          </a:p>
          <a:p>
            <a:pPr marL="228600" indent="-228600">
              <a:buSzPct val="100000"/>
              <a:buChar char="•"/>
              <a:defRPr sz="3200">
                <a:latin typeface="+mn-lt"/>
                <a:ea typeface="+mn-ea"/>
                <a:cs typeface="+mn-cs"/>
              </a:defRPr>
            </a:pPr>
            <a:r>
              <a:rPr/>
              <a:t>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So where are we?</a:t>
            </a:r>
            <a:endParaRPr/>
          </a:p>
        </p:txBody>
      </p:sp>
      <p:pic>
        <p:nvPicPr>
          <p:cNvPr id="5" name="image5.jpeg" descr="image5.jpe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53273" y="1848930"/>
            <a:ext cx="11709742" cy="6584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Not there yet...</a:t>
            </a:r>
            <a:endParaRPr/>
          </a:p>
        </p:txBody>
      </p:sp>
      <p:pic>
        <p:nvPicPr>
          <p:cNvPr id="5" name="image6.jpeg" descr="image6.jpe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53273" y="1851718"/>
            <a:ext cx="11709742" cy="660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Decentralization</a:t>
            </a:r>
            <a:endParaRPr/>
          </a:p>
        </p:txBody>
      </p:sp>
      <p:pic>
        <p:nvPicPr>
          <p:cNvPr id="5" name="image7.jpeg" descr="image7.jpe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675551" y="1951623"/>
            <a:ext cx="9690741" cy="6459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Introducing...</a:t>
            </a:r>
            <a:endParaRPr/>
          </a:p>
        </p:txBody>
      </p:sp>
      <p:pic>
        <p:nvPicPr>
          <p:cNvPr id="5" name="image8.png" descr="image8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639696" y="1765754"/>
            <a:ext cx="3736896" cy="6638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Introducing…</a:t>
            </a:r>
            <a:endParaRPr/>
          </a:p>
        </p:txBody>
      </p:sp>
      <p:sp>
        <p:nvSpPr>
          <p:cNvPr id="5" name="TextShape 2" hidden="0"/>
          <p:cNvSpPr>
            <a:spLocks noAdjustHandles="0" noChangeArrowheads="0"/>
          </p:cNvSpPr>
          <p:nvPr isPhoto="0" userDrawn="0"/>
        </p:nvSpPr>
        <p:spPr bwMode="auto">
          <a:xfrm>
            <a:off x="652808" y="2282934"/>
            <a:ext cx="11709278" cy="269928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 algn="ctr" defTabSz="1180267">
              <a:spcBef>
                <a:spcPts val="1800"/>
              </a:spcBef>
              <a:defRPr sz="6800" spc="-125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14999"/>
              </a:lnSpc>
              <a:defRPr/>
            </a:pPr>
            <a:r>
              <a:rPr sz="6800"/>
              <a:t>Simple Signup</a:t>
            </a:r>
            <a:endParaRPr sz="6800"/>
          </a:p>
        </p:txBody>
      </p:sp>
      <p:sp>
        <p:nvSpPr>
          <p:cNvPr id="6" name="TextShape 3" hidden="0"/>
          <p:cNvSpPr>
            <a:spLocks noAdjustHandles="0" noChangeArrowheads="0"/>
          </p:cNvSpPr>
          <p:nvPr isPhoto="0" userDrawn="0"/>
        </p:nvSpPr>
        <p:spPr bwMode="auto">
          <a:xfrm>
            <a:off x="652808" y="5239179"/>
            <a:ext cx="11709278" cy="269928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107999" algn="ctr" defTabSz="1180267">
              <a:spcBef>
                <a:spcPts val="1800"/>
              </a:spcBef>
              <a:buClr>
                <a:srgbClr val="000000"/>
              </a:buClr>
              <a:buFont typeface="Wingdings"/>
              <a:defRPr sz="4000" spc="-125"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14999"/>
              </a:lnSpc>
              <a:defRPr/>
            </a:pPr>
            <a:r>
              <a:rPr sz="4000"/>
              <a:t>Make signing up to a privacy-protecting, decentralized cloud as easy as it is to a centralized service</a:t>
            </a:r>
            <a:endParaRPr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Introducing...</a:t>
            </a:r>
            <a:endParaRPr/>
          </a:p>
        </p:txBody>
      </p:sp>
      <p:pic>
        <p:nvPicPr>
          <p:cNvPr id="5" name="image9.png" descr="image9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639696" y="1765754"/>
            <a:ext cx="3736896" cy="6638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Introducing...</a:t>
            </a:r>
            <a:endParaRPr/>
          </a:p>
        </p:txBody>
      </p:sp>
      <p:pic>
        <p:nvPicPr>
          <p:cNvPr id="5" name="image10.png" descr="image10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639696" y="1765754"/>
            <a:ext cx="3736896" cy="6638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Introducing...</a:t>
            </a:r>
            <a:endParaRPr/>
          </a:p>
        </p:txBody>
      </p:sp>
      <p:pic>
        <p:nvPicPr>
          <p:cNvPr id="5" name="image11.png" descr="image11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639696" y="1765754"/>
            <a:ext cx="3736896" cy="6638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Introducing...</a:t>
            </a:r>
            <a:endParaRPr/>
          </a:p>
        </p:txBody>
      </p:sp>
      <p:pic>
        <p:nvPicPr>
          <p:cNvPr id="5" name="image12.png" descr="image12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639696" y="1765754"/>
            <a:ext cx="3736896" cy="6638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Introducing...</a:t>
            </a:r>
            <a:endParaRPr/>
          </a:p>
        </p:txBody>
      </p:sp>
      <p:pic>
        <p:nvPicPr>
          <p:cNvPr id="5" name="image13.png" descr="image13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639696" y="1765754"/>
            <a:ext cx="3736896" cy="6638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he next main release!…" hidden="0"/>
          <p:cNvSpPr>
            <a:spLocks noAdjustHandles="0" noChangeArrowheads="0"/>
          </p:cNvSpPr>
          <p:nvPr isPhoto="0" userDrawn="0"/>
        </p:nvSpPr>
        <p:spPr bwMode="auto">
          <a:xfrm>
            <a:off x="1595882" y="3494532"/>
            <a:ext cx="9813037" cy="24851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6400">
                <a:latin typeface="+mn-lt"/>
                <a:ea typeface="+mn-ea"/>
                <a:cs typeface="+mn-cs"/>
              </a:defRPr>
            </a:pPr>
            <a:r>
              <a:rPr/>
              <a:t>The next main release!</a:t>
            </a:r>
            <a:endParaRPr/>
          </a:p>
          <a:p>
            <a:pPr algn="ctr">
              <a:defRPr sz="1000">
                <a:latin typeface="+mn-lt"/>
                <a:ea typeface="+mn-ea"/>
                <a:cs typeface="+mn-cs"/>
              </a:defRPr>
            </a:pPr>
            <a:endParaRPr/>
          </a:p>
          <a:p>
            <a:pPr algn="ctr">
              <a:defRPr sz="6400">
                <a:latin typeface="+mn-lt"/>
                <a:ea typeface="+mn-ea"/>
                <a:cs typeface="+mn-cs"/>
              </a:defRPr>
            </a:pPr>
            <a:r>
              <a:rPr/>
              <a:t>Successor to Nextcloud 13</a:t>
            </a:r>
            <a:endParaRPr/>
          </a:p>
        </p:txBody>
      </p:sp>
      <p:pic>
        <p:nvPicPr>
          <p:cNvPr id="5" name="Picture 3" descr="Picture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249315" y="110829"/>
            <a:ext cx="1558603" cy="1104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3815839"/>
            <a:ext cx="11709278" cy="698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4000" spc="-1">
                <a:solidFill>
                  <a:srgbClr val="0084D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Seriously. THAT’S IT.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Our providers</a:t>
            </a:r>
            <a:endParaRPr/>
          </a:p>
        </p:txBody>
      </p:sp>
      <p:pic>
        <p:nvPicPr>
          <p:cNvPr id="5" name="image14.png" descr="image14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87646" y="2282469"/>
            <a:ext cx="2699282" cy="2699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15.png" descr="image15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146654" y="2282469"/>
            <a:ext cx="2699282" cy="2699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16.png" descr="image16.png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9105197" y="2282469"/>
            <a:ext cx="2699283" cy="2699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17.png" descr="image17.png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187646" y="5238715"/>
            <a:ext cx="2699282" cy="2699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18.png" descr="image18.png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5146654" y="5238715"/>
            <a:ext cx="2699282" cy="2699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19.png" descr="image19.png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9105197" y="5238715"/>
            <a:ext cx="2699283" cy="269928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Shape 2" hidden="0"/>
          <p:cNvSpPr>
            <a:spLocks noAdjustHandles="0" noChangeArrowheads="0"/>
          </p:cNvSpPr>
          <p:nvPr isPhoto="0" userDrawn="0"/>
        </p:nvSpPr>
        <p:spPr bwMode="auto">
          <a:xfrm>
            <a:off x="5146654" y="1898186"/>
            <a:ext cx="2699282" cy="497169"/>
          </a:xfrm>
          <a:prstGeom prst="rect">
            <a:avLst/>
          </a:prstGeom>
          <a:ln w="12700">
            <a:miter lim="400000"/>
          </a:ln>
        </p:spPr>
        <p:txBody>
          <a:bodyPr lIns="58084" tIns="58084" rIns="58084" bIns="58084">
            <a:spAutoFit/>
          </a:bodyPr>
          <a:lstStyle>
            <a:lvl1pPr algn="ctr" defTabSz="1180267">
              <a:defRPr sz="2200" spc="-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the good cloud</a:t>
            </a:r>
            <a:endParaRPr/>
          </a:p>
        </p:txBody>
      </p:sp>
      <p:sp>
        <p:nvSpPr>
          <p:cNvPr id="12" name="TextShape 3" hidden="0"/>
          <p:cNvSpPr>
            <a:spLocks noAdjustHandles="0" noChangeArrowheads="0"/>
          </p:cNvSpPr>
          <p:nvPr isPhoto="0" userDrawn="0"/>
        </p:nvSpPr>
        <p:spPr bwMode="auto">
          <a:xfrm>
            <a:off x="9105197" y="1905156"/>
            <a:ext cx="2700210" cy="497169"/>
          </a:xfrm>
          <a:prstGeom prst="rect">
            <a:avLst/>
          </a:prstGeom>
          <a:ln w="12700">
            <a:miter lim="400000"/>
          </a:ln>
        </p:spPr>
        <p:txBody>
          <a:bodyPr lIns="58084" tIns="58084" rIns="58084" bIns="58084">
            <a:spAutoFit/>
          </a:bodyPr>
          <a:lstStyle>
            <a:lvl1pPr algn="ctr" defTabSz="1180267">
              <a:defRPr sz="2200" spc="-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SnowFlakeOps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720436"/>
            <a:ext cx="11709278" cy="965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defTabSz="1180267">
              <a:defRPr sz="56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Decentralization protects the web</a:t>
            </a:r>
            <a:endParaRPr/>
          </a:p>
        </p:txBody>
      </p:sp>
      <p:sp>
        <p:nvSpPr>
          <p:cNvPr id="5" name="TextShape 2" hidden="0"/>
          <p:cNvSpPr>
            <a:spLocks noAdjustHandles="0" noChangeArrowheads="0"/>
          </p:cNvSpPr>
          <p:nvPr isPhoto="0" userDrawn="0"/>
        </p:nvSpPr>
        <p:spPr bwMode="auto">
          <a:xfrm>
            <a:off x="652808" y="4763306"/>
            <a:ext cx="11709278" cy="698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4000" spc="-1">
                <a:solidFill>
                  <a:srgbClr val="0084D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And now you know...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20.png" descr="image20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90147" y="464"/>
            <a:ext cx="9757655" cy="975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3644389"/>
            <a:ext cx="11709278" cy="1041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 defTabSz="1180267">
              <a:defRPr sz="60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YOU DO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388465"/>
            <a:ext cx="11709278" cy="3479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 defTabSz="1180267">
              <a:defRPr sz="4000" spc="-1">
                <a:solidFill>
                  <a:srgbClr val="00B935"/>
                </a:solidFill>
                <a:latin typeface="+mn-lt"/>
                <a:ea typeface="+mn-ea"/>
                <a:cs typeface="+mn-cs"/>
              </a:defRPr>
            </a:pPr>
            <a:endParaRPr/>
          </a:p>
          <a:p>
            <a:pPr algn="ctr" defTabSz="1180267">
              <a:defRPr sz="4000" spc="-1">
                <a:solidFill>
                  <a:srgbClr val="00B935"/>
                </a:solidFill>
                <a:latin typeface="+mn-lt"/>
                <a:ea typeface="+mn-ea"/>
                <a:cs typeface="+mn-cs"/>
              </a:defRPr>
            </a:pPr>
            <a:endParaRPr/>
          </a:p>
          <a:p>
            <a:pPr algn="ctr" defTabSz="1180267">
              <a:defRPr sz="60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pPr>
            <a:r>
              <a:rPr/>
              <a:t>Tell everybody:</a:t>
            </a:r>
            <a:endParaRPr>
              <a:solidFill>
                <a:srgbClr val="00B935"/>
              </a:solidFill>
            </a:endParaRPr>
          </a:p>
          <a:p>
            <a:pPr algn="ctr" defTabSz="1180267">
              <a:defRPr sz="60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pPr>
            <a:r>
              <a:rPr/>
              <a:t>nextcloud.com/yourdata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Shape 1" hidden="0"/>
          <p:cNvSpPr>
            <a:spLocks noAdjustHandles="0" noChangeArrowheads="0"/>
          </p:cNvSpPr>
          <p:nvPr isPhoto="0" userDrawn="0"/>
        </p:nvSpPr>
        <p:spPr bwMode="auto">
          <a:xfrm>
            <a:off x="652808" y="388465"/>
            <a:ext cx="11709278" cy="4521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 defTabSz="1180267">
              <a:defRPr sz="4000" spc="-1">
                <a:solidFill>
                  <a:srgbClr val="00B935"/>
                </a:solidFill>
                <a:latin typeface="+mn-lt"/>
                <a:ea typeface="+mn-ea"/>
                <a:cs typeface="+mn-cs"/>
              </a:defRPr>
            </a:pPr>
            <a:endParaRPr/>
          </a:p>
          <a:p>
            <a:pPr algn="ctr" defTabSz="1180267">
              <a:defRPr sz="4000" spc="-1">
                <a:solidFill>
                  <a:srgbClr val="00B935"/>
                </a:solidFill>
                <a:latin typeface="+mn-lt"/>
                <a:ea typeface="+mn-ea"/>
                <a:cs typeface="+mn-cs"/>
              </a:defRPr>
            </a:pPr>
            <a:endParaRPr/>
          </a:p>
          <a:p>
            <a:pPr algn="ctr" defTabSz="1180267">
              <a:defRPr sz="60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pPr>
            <a:r>
              <a:rPr/>
              <a:t>Tell everybody:</a:t>
            </a:r>
            <a:endParaRPr>
              <a:solidFill>
                <a:srgbClr val="00B935"/>
              </a:solidFill>
            </a:endParaRPr>
          </a:p>
          <a:p>
            <a:pPr algn="ctr" defTabSz="1180267">
              <a:defRPr sz="60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pPr>
            <a:r>
              <a:rPr/>
              <a:t>nextcloud.com/yourdata</a:t>
            </a:r>
            <a:endParaRPr>
              <a:solidFill>
                <a:srgbClr val="00B935"/>
              </a:solidFill>
            </a:endParaRPr>
          </a:p>
          <a:p>
            <a:pPr algn="ctr" defTabSz="1180267">
              <a:defRPr sz="6000" spc="-1">
                <a:solidFill>
                  <a:srgbClr val="0082C9"/>
                </a:solidFill>
                <a:latin typeface="+mn-lt"/>
                <a:ea typeface="+mn-ea"/>
                <a:cs typeface="+mn-cs"/>
              </a:defRPr>
            </a:pPr>
            <a:r>
              <a:rPr/>
              <a:t>nextcloud.com/register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0181C9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Nextcloud @ Home" hidden="0"/>
          <p:cNvSpPr>
            <a:spLocks noAdjustHandles="0" noChangeArrowheads="0"/>
          </p:cNvSpPr>
          <p:nvPr isPhoto="0" userDrawn="0"/>
        </p:nvSpPr>
        <p:spPr bwMode="auto">
          <a:xfrm>
            <a:off x="3034466" y="4785500"/>
            <a:ext cx="6935866" cy="2180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Nextcloud @ Home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Text" hidden="0"/>
          <p:cNvSpPr>
            <a:spLocks noAdjustHandles="0" noChangeArrowheads="0"/>
          </p:cNvSpPr>
          <p:nvPr isPhoto="0" userDrawn="0"/>
        </p:nvSpPr>
        <p:spPr bwMode="auto">
          <a:xfrm>
            <a:off x="6438899" y="3795933"/>
            <a:ext cx="127001" cy="1646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500">
                <a:latin typeface="+mn-lt"/>
                <a:ea typeface="+mn-ea"/>
                <a:cs typeface="+mn-cs"/>
              </a:defRPr>
            </a:pPr>
            <a:endParaRPr/>
          </a:p>
        </p:txBody>
      </p:sp>
      <p:pic>
        <p:nvPicPr>
          <p:cNvPr id="6" name="Image" descr="Image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0902" y="1482579"/>
            <a:ext cx="12842996" cy="6788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Text" hidden="0"/>
          <p:cNvSpPr>
            <a:spLocks noAdjustHandles="0" noChangeArrowheads="0"/>
          </p:cNvSpPr>
          <p:nvPr isPhoto="0" userDrawn="0"/>
        </p:nvSpPr>
        <p:spPr bwMode="auto">
          <a:xfrm>
            <a:off x="6438899" y="3795933"/>
            <a:ext cx="127001" cy="1646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500">
                <a:latin typeface="+mn-lt"/>
                <a:ea typeface="+mn-ea"/>
                <a:cs typeface="+mn-cs"/>
              </a:defRPr>
            </a:pPr>
            <a:endParaRPr/>
          </a:p>
        </p:txBody>
      </p:sp>
      <p:pic>
        <p:nvPicPr>
          <p:cNvPr id="6" name="nec-logo-website.png" descr="nec-logo-website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099188" y="647923"/>
            <a:ext cx="7126160" cy="34932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Waffle Cell" hidden="0"/>
          <p:cNvSpPr>
            <a:spLocks noAdjustHandles="0" noChangeArrowheads="0"/>
          </p:cNvSpPr>
          <p:nvPr isPhoto="0" userDrawn="0"/>
        </p:nvSpPr>
        <p:spPr bwMode="auto">
          <a:xfrm>
            <a:off x="3904927" y="4184029"/>
            <a:ext cx="5514682" cy="14818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>
              <a:defRPr sz="8000">
                <a:solidFill>
                  <a:srgbClr val="535353"/>
                </a:solidFill>
                <a:latin typeface="Open Sans Bold"/>
                <a:ea typeface="Open Sans Bold"/>
                <a:cs typeface="Open Sans Bold"/>
              </a:defRPr>
            </a:lvl1pPr>
          </a:lstStyle>
          <a:p>
            <a:pPr>
              <a:defRPr/>
            </a:pPr>
            <a:r>
              <a:rPr/>
              <a:t>Waffle Cell</a:t>
            </a:r>
            <a:endParaRPr/>
          </a:p>
        </p:txBody>
      </p:sp>
      <p:pic>
        <p:nvPicPr>
          <p:cNvPr id="8" name="Picture 3" descr="Picture 3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502871" y="6157192"/>
            <a:ext cx="3999058" cy="2833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288408" y="1020605"/>
            <a:ext cx="3372591" cy="238979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14" hidden="0"/>
          <p:cNvSpPr>
            <a:spLocks noAdjustHandles="0" noChangeArrowheads="0"/>
          </p:cNvSpPr>
          <p:nvPr isPhoto="0" userDrawn="0"/>
        </p:nvSpPr>
        <p:spPr bwMode="auto">
          <a:xfrm>
            <a:off x="4053163" y="2925435"/>
            <a:ext cx="5242649" cy="6218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>
              <a:defRPr sz="35400">
                <a:solidFill>
                  <a:srgbClr val="3880C3"/>
                </a:solidFill>
                <a:latin typeface="Open Sans Bold"/>
                <a:ea typeface="Open Sans Bold"/>
                <a:cs typeface="Open Sans Bold"/>
              </a:defRPr>
            </a:lvl1pPr>
          </a:lstStyle>
          <a:p>
            <a:pPr>
              <a:defRPr/>
            </a:pPr>
            <a:r>
              <a:rPr/>
              <a:t>14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Text" hidden="0"/>
          <p:cNvSpPr>
            <a:spLocks noAdjustHandles="0" noChangeArrowheads="0"/>
          </p:cNvSpPr>
          <p:nvPr isPhoto="0" userDrawn="0"/>
        </p:nvSpPr>
        <p:spPr bwMode="auto">
          <a:xfrm>
            <a:off x="6438899" y="3795933"/>
            <a:ext cx="127001" cy="1646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500">
                <a:latin typeface="+mn-lt"/>
                <a:ea typeface="+mn-ea"/>
                <a:cs typeface="+mn-cs"/>
              </a:defRPr>
            </a:pPr>
            <a:endParaRPr/>
          </a:p>
        </p:txBody>
      </p:sp>
      <p:sp>
        <p:nvSpPr>
          <p:cNvPr id="6" name="Millions of NEC Home Router…" hidden="0"/>
          <p:cNvSpPr>
            <a:spLocks noAdjustHandles="0" noChangeArrowheads="0"/>
          </p:cNvSpPr>
          <p:nvPr isPhoto="0" userDrawn="0"/>
        </p:nvSpPr>
        <p:spPr bwMode="auto">
          <a:xfrm>
            <a:off x="3138453" y="4924981"/>
            <a:ext cx="8608081" cy="29550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marL="228600" indent="-228600">
              <a:buSzPct val="100000"/>
              <a:buChar char="•"/>
              <a:defRPr sz="3300">
                <a:latin typeface="+mn-lt"/>
                <a:ea typeface="+mn-ea"/>
                <a:cs typeface="+mn-cs"/>
              </a:defRPr>
            </a:pPr>
            <a:r>
              <a:rPr/>
              <a:t>Millions of NEC Home Router</a:t>
            </a:r>
            <a:endParaRPr/>
          </a:p>
          <a:p>
            <a:pPr marL="228600" indent="-228600">
              <a:buSzPct val="100000"/>
              <a:buChar char="•"/>
              <a:defRPr sz="3300">
                <a:latin typeface="+mn-lt"/>
                <a:ea typeface="+mn-ea"/>
                <a:cs typeface="+mn-cs"/>
              </a:defRPr>
            </a:pPr>
            <a:r>
              <a:rPr/>
              <a:t>1GBs Fiber Upstream/Downstream</a:t>
            </a:r>
            <a:endParaRPr/>
          </a:p>
          <a:p>
            <a:pPr marL="228600" indent="-228600">
              <a:buSzPct val="100000"/>
              <a:buChar char="•"/>
              <a:defRPr sz="3300">
                <a:latin typeface="+mn-lt"/>
                <a:ea typeface="+mn-ea"/>
                <a:cs typeface="+mn-cs"/>
              </a:defRPr>
            </a:pPr>
            <a:r>
              <a:rPr/>
              <a:t>Automatic Network DNS Configuration</a:t>
            </a:r>
            <a:endParaRPr/>
          </a:p>
          <a:p>
            <a:pPr marL="228600" indent="-228600">
              <a:buSzPct val="100000"/>
              <a:buChar char="•"/>
              <a:defRPr sz="3300">
                <a:latin typeface="+mn-lt"/>
                <a:ea typeface="+mn-ea"/>
                <a:cs typeface="+mn-cs"/>
              </a:defRPr>
            </a:pPr>
            <a:r>
              <a:rPr/>
              <a:t>Optimized Federation / Peer 2 Peer Sharing</a:t>
            </a:r>
            <a:endParaRPr/>
          </a:p>
        </p:txBody>
      </p:sp>
      <p:pic>
        <p:nvPicPr>
          <p:cNvPr id="7" name="nec-logo-website.png" descr="nec-logo-website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096836" y="1866519"/>
            <a:ext cx="5551018" cy="2721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0181C9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ummary" hidden="0"/>
          <p:cNvSpPr>
            <a:spLocks noAdjustHandles="0" noChangeArrowheads="0"/>
          </p:cNvSpPr>
          <p:nvPr isPhoto="0" userDrawn="0"/>
        </p:nvSpPr>
        <p:spPr bwMode="auto">
          <a:xfrm>
            <a:off x="4718271" y="4785500"/>
            <a:ext cx="3568258" cy="2180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Summary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5" name="Text" hidden="0"/>
          <p:cNvSpPr>
            <a:spLocks noAdjustHandles="0" noChangeArrowheads="0"/>
          </p:cNvSpPr>
          <p:nvPr isPhoto="0" userDrawn="0"/>
        </p:nvSpPr>
        <p:spPr bwMode="auto">
          <a:xfrm>
            <a:off x="6438899" y="3795933"/>
            <a:ext cx="127001" cy="1646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4500">
                <a:latin typeface="+mn-lt"/>
                <a:ea typeface="+mn-ea"/>
                <a:cs typeface="+mn-cs"/>
              </a:defRPr>
            </a:pPr>
            <a:endParaRPr/>
          </a:p>
        </p:txBody>
      </p:sp>
      <p:sp>
        <p:nvSpPr>
          <p:cNvPr id="6" name="Nextcloud 14 is the most advanced File Sync Share…" hidden="0"/>
          <p:cNvSpPr>
            <a:spLocks noAdjustHandles="0" noChangeArrowheads="0"/>
          </p:cNvSpPr>
          <p:nvPr isPhoto="0" userDrawn="0"/>
        </p:nvSpPr>
        <p:spPr bwMode="auto">
          <a:xfrm>
            <a:off x="1134645" y="3740125"/>
            <a:ext cx="10735510" cy="53553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 algn="ctr">
              <a:defRPr sz="3400">
                <a:latin typeface="+mn-lt"/>
                <a:ea typeface="+mn-ea"/>
                <a:cs typeface="+mn-cs"/>
              </a:defRPr>
            </a:pPr>
            <a:r>
              <a:rPr/>
              <a:t>Nextcloud 14 is the most advanced File Sync Share</a:t>
            </a:r>
            <a:endParaRPr/>
          </a:p>
          <a:p>
            <a:pPr algn="ctr">
              <a:defRPr sz="3400">
                <a:latin typeface="+mn-lt"/>
                <a:ea typeface="+mn-ea"/>
                <a:cs typeface="+mn-cs"/>
              </a:defRPr>
            </a:pPr>
            <a:r>
              <a:rPr/>
              <a:t>and and Collaboration Solution.</a:t>
            </a:r>
            <a:endParaRPr/>
          </a:p>
          <a:p>
            <a:pPr algn="ctr">
              <a:defRPr sz="3400">
                <a:latin typeface="+mn-lt"/>
                <a:ea typeface="+mn-ea"/>
                <a:cs typeface="+mn-cs"/>
              </a:defRPr>
            </a:pPr>
            <a:endParaRPr/>
          </a:p>
          <a:p>
            <a:pPr algn="ctr">
              <a:defRPr sz="3400">
                <a:latin typeface="+mn-lt"/>
                <a:ea typeface="+mn-ea"/>
                <a:cs typeface="+mn-cs"/>
              </a:defRPr>
            </a:pPr>
            <a:r>
              <a:rPr/>
              <a:t>Video Verification enables secure sharing</a:t>
            </a:r>
            <a:endParaRPr/>
          </a:p>
          <a:p>
            <a:pPr algn="ctr">
              <a:defRPr sz="3400">
                <a:latin typeface="+mn-lt"/>
                <a:ea typeface="+mn-ea"/>
                <a:cs typeface="+mn-cs"/>
              </a:defRPr>
            </a:pPr>
            <a:endParaRPr/>
          </a:p>
          <a:p>
            <a:pPr algn="ctr">
              <a:defRPr sz="3400">
                <a:latin typeface="+mn-lt"/>
                <a:ea typeface="+mn-ea"/>
                <a:cs typeface="+mn-cs"/>
              </a:defRPr>
            </a:pPr>
            <a:r>
              <a:rPr/>
              <a:t>Simple Signup enables normal users to get Nextcloud</a:t>
            </a:r>
            <a:endParaRPr/>
          </a:p>
          <a:p>
            <a:pPr algn="ctr">
              <a:defRPr sz="3400">
                <a:latin typeface="+mn-lt"/>
                <a:ea typeface="+mn-ea"/>
                <a:cs typeface="+mn-cs"/>
              </a:defRPr>
            </a:pPr>
            <a:endParaRPr/>
          </a:p>
          <a:p>
            <a:pPr algn="ctr">
              <a:defRPr sz="3400">
                <a:latin typeface="+mn-lt"/>
                <a:ea typeface="+mn-ea"/>
                <a:cs typeface="+mn-cs"/>
              </a:defRPr>
            </a:pPr>
            <a:r>
              <a:rPr/>
              <a:t>NEC is deploying millions of Nextcloud Nodes in Japan </a:t>
            </a:r>
            <a:endParaRPr/>
          </a:p>
          <a:p>
            <a:pPr algn="ctr">
              <a:defRPr sz="3400">
                <a:latin typeface="+mn-lt"/>
                <a:ea typeface="+mn-ea"/>
                <a:cs typeface="+mn-cs"/>
              </a:defRPr>
            </a:pPr>
            <a:r>
              <a:rPr/>
              <a:t> </a:t>
            </a:r>
            <a:endParaRPr/>
          </a:p>
        </p:txBody>
      </p:sp>
      <p:pic>
        <p:nvPicPr>
          <p:cNvPr id="7" name="Picture 3" descr="Picture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502871" y="679377"/>
            <a:ext cx="3999058" cy="2833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bg>
      <p:bgPr shadeToTitle="0">
        <a:solidFill>
          <a:srgbClr val="0181C9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njoy the Nextcloud Conference 2018" hidden="0"/>
          <p:cNvSpPr>
            <a:spLocks noAdjustHandles="0" noChangeArrowheads="0"/>
          </p:cNvSpPr>
          <p:nvPr isPhoto="0" userDrawn="0"/>
        </p:nvSpPr>
        <p:spPr bwMode="auto">
          <a:xfrm>
            <a:off x="482324" y="4449377"/>
            <a:ext cx="12040437" cy="1133889"/>
          </a:xfrm>
          <a:prstGeom prst="rect">
            <a:avLst/>
          </a:prstGeom>
          <a:ln w="12700">
            <a:miter lim="400000"/>
          </a:ln>
        </p:spPr>
        <p:txBody>
          <a:bodyPr lIns="48767" tIns="48767" rIns="48767" bIns="48767">
            <a:spAutoFit/>
          </a:bodyPr>
          <a:lstStyle>
            <a:lvl1pPr algn="ctr">
              <a:defRPr sz="6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Enjoy FOSSCOMM 2018</a:t>
            </a:r>
            <a:endParaRPr/>
          </a:p>
        </p:txBody>
      </p:sp>
      <p:sp>
        <p:nvSpPr>
          <p:cNvPr id="5" name="Frank Karlitschek                                  @fkarlitschek" hidden="0"/>
          <p:cNvSpPr>
            <a:spLocks noAdjustHandles="0" noChangeArrowheads="0"/>
          </p:cNvSpPr>
          <p:nvPr isPhoto="0" userDrawn="0"/>
        </p:nvSpPr>
        <p:spPr bwMode="auto">
          <a:xfrm>
            <a:off x="4962327" y="5629232"/>
            <a:ext cx="3083672" cy="1560609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Efstathios Iosifidis                                  </a:t>
            </a:r>
            <a:endParaRPr/>
          </a:p>
          <a:p>
            <a:pPr>
              <a:defRPr/>
            </a:pPr>
            <a:r>
              <a:rPr/>
              <a:t>@eiosifidis</a:t>
            </a:r>
            <a:endParaRPr/>
          </a:p>
          <a:p>
            <a:pPr>
              <a:defRPr/>
            </a:pPr>
            <a:r>
              <a:rPr/>
              <a:t>iosifidis@nextcloud.gr</a:t>
            </a:r>
            <a:endParaRPr/>
          </a:p>
          <a:p>
            <a:pPr>
              <a:defRPr/>
            </a:pPr>
            <a:r>
              <a:rPr/>
              <a:t>http://nextcloud.gr </a:t>
            </a:r>
            <a:endParaRPr/>
          </a:p>
        </p:txBody>
      </p:sp>
      <p:pic>
        <p:nvPicPr>
          <p:cNvPr id="6" name="23931-white.png" descr="23931-white.png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318869" y="6055464"/>
            <a:ext cx="538440" cy="28268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" hidden="0"/>
          <p:cNvSpPr/>
          <p:nvPr isPhoto="0" userDrawn="0"/>
        </p:nvSpPr>
        <p:spPr bwMode="auto">
          <a:xfrm flipH="0" flipV="0">
            <a:off x="1522792" y="7743701"/>
            <a:ext cx="10291946" cy="168233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b="1">
                <a:solidFill>
                  <a:schemeClr val="bg1"/>
                </a:solidFill>
              </a:rPr>
              <a:t>Don't miss:</a:t>
            </a:r>
            <a:endParaRPr b="1">
              <a:solidFill>
                <a:schemeClr val="bg1"/>
              </a:solidFill>
            </a:endParaRPr>
          </a:p>
          <a:p>
            <a:pPr>
              <a:defRPr/>
            </a:pPr>
            <a:r>
              <a:rPr sz="2100" b="1" i="0" u="none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NextCloudPi by Panteleimon Sarantos at 15.00 (after the brake)</a:t>
            </a:r>
            <a:endParaRPr sz="2100" b="1" i="0" u="none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>
              <a:defRPr/>
            </a:pPr>
            <a:r>
              <a:rPr sz="2100" b="1" i="0" u="none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NextCloudPi workshop by Panteleimon Sarantos, tomorrow at 11.30</a:t>
            </a:r>
            <a:endParaRPr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1" showMasterSp="1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mproved sidebar…" hidden="0"/>
          <p:cNvSpPr>
            <a:spLocks noAdjustHandles="0" noChangeArrowheads="0"/>
          </p:cNvSpPr>
          <p:nvPr isPhoto="0" userDrawn="0"/>
        </p:nvSpPr>
        <p:spPr bwMode="auto">
          <a:xfrm>
            <a:off x="2011599" y="1538731"/>
            <a:ext cx="3353946" cy="66761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200"/>
            </a:pPr>
            <a:r>
              <a:rPr/>
              <a:t>Improved sidebar</a:t>
            </a:r>
            <a:endParaRPr/>
          </a:p>
          <a:p>
            <a:pPr>
              <a:defRPr sz="1200"/>
            </a:pPr>
            <a:r>
              <a:rPr/>
              <a:t>Share overview</a:t>
            </a:r>
            <a:endParaRPr/>
          </a:p>
          <a:p>
            <a:pPr>
              <a:defRPr sz="1200"/>
            </a:pPr>
            <a:r>
              <a:rPr/>
              <a:t>Avatars for mentioned people</a:t>
            </a:r>
            <a:endParaRPr/>
          </a:p>
          <a:p>
            <a:pPr>
              <a:defRPr sz="1200"/>
            </a:pPr>
            <a:r>
              <a:rPr/>
              <a:t>Better reactive UI for smaller screens</a:t>
            </a:r>
            <a:endParaRPr/>
          </a:p>
          <a:p>
            <a:pPr>
              <a:defRPr sz="1200"/>
            </a:pPr>
            <a:r>
              <a:rPr/>
              <a:t>Better share link UI</a:t>
            </a:r>
            <a:endParaRPr/>
          </a:p>
          <a:p>
            <a:pPr>
              <a:defRPr sz="1200"/>
            </a:pPr>
            <a:r>
              <a:rPr/>
              <a:t>New firsrt run wizard</a:t>
            </a:r>
            <a:endParaRPr/>
          </a:p>
          <a:p>
            <a:pPr>
              <a:defRPr sz="1200"/>
            </a:pPr>
            <a:r>
              <a:rPr/>
              <a:t>better keyboard accessibility</a:t>
            </a:r>
            <a:endParaRPr/>
          </a:p>
          <a:p>
            <a:pPr>
              <a:defRPr sz="1200"/>
            </a:pPr>
            <a:r>
              <a:rPr/>
              <a:t>focus indicater for navigation siebar</a:t>
            </a:r>
            <a:endParaRPr/>
          </a:p>
          <a:p>
            <a:pPr>
              <a:defRPr sz="1200"/>
            </a:pPr>
            <a:r>
              <a:rPr/>
              <a:t>focus indicator for file sidebar</a:t>
            </a:r>
            <a:endParaRPr/>
          </a:p>
          <a:p>
            <a:pPr>
              <a:defRPr sz="1200"/>
            </a:pPr>
            <a:r>
              <a:rPr/>
              <a:t>WCAG 2.0 AA compatible colors</a:t>
            </a:r>
            <a:endParaRPr/>
          </a:p>
          <a:p>
            <a:pPr>
              <a:defRPr sz="1200"/>
            </a:pPr>
            <a:r>
              <a:rPr/>
              <a:t>High contrast theme</a:t>
            </a:r>
            <a:endParaRPr/>
          </a:p>
          <a:p>
            <a:pPr>
              <a:defRPr sz="1200"/>
            </a:pPr>
            <a:r>
              <a:rPr/>
              <a:t>Dark theme</a:t>
            </a:r>
            <a:endParaRPr/>
          </a:p>
          <a:p>
            <a:pPr>
              <a:defRPr sz="1200"/>
            </a:pPr>
            <a:r>
              <a:rPr/>
              <a:t>Dyslexia-friendly font</a:t>
            </a:r>
            <a:endParaRPr/>
          </a:p>
          <a:p>
            <a:pPr>
              <a:defRPr sz="1200"/>
            </a:pPr>
            <a:r>
              <a:rPr/>
              <a:t>Screen reader improvements</a:t>
            </a:r>
            <a:endParaRPr/>
          </a:p>
          <a:p>
            <a:pPr>
              <a:defRPr sz="1200"/>
            </a:pPr>
            <a:r>
              <a:rPr/>
              <a:t>Improved CSS theming</a:t>
            </a:r>
            <a:endParaRPr/>
          </a:p>
          <a:p>
            <a:pPr>
              <a:defRPr sz="1200"/>
            </a:pPr>
            <a:r>
              <a:rPr/>
              <a:t>Improved labels and translations</a:t>
            </a:r>
            <a:endParaRPr/>
          </a:p>
          <a:p>
            <a:pPr>
              <a:defRPr sz="1200"/>
            </a:pPr>
            <a:r>
              <a:rPr/>
              <a:t>Accessibility guidelines</a:t>
            </a:r>
            <a:endParaRPr/>
          </a:p>
          <a:p>
            <a:pPr>
              <a:defRPr sz="1200"/>
            </a:pPr>
            <a:r>
              <a:rPr/>
              <a:t>Samba integration</a:t>
            </a:r>
            <a:endParaRPr/>
          </a:p>
          <a:p>
            <a:pPr>
              <a:defRPr sz="1200"/>
            </a:pPr>
            <a:r>
              <a:rPr/>
              <a:t>Support app</a:t>
            </a:r>
            <a:endParaRPr/>
          </a:p>
          <a:p>
            <a:pPr>
              <a:defRPr sz="1200"/>
            </a:pPr>
            <a:r>
              <a:rPr/>
              <a:t>Multiple SAML IDPs</a:t>
            </a:r>
            <a:endParaRPr/>
          </a:p>
          <a:p>
            <a:pPr>
              <a:defRPr sz="1200"/>
            </a:pPr>
            <a:r>
              <a:rPr/>
              <a:t>U2F via NFC</a:t>
            </a:r>
            <a:endParaRPr/>
          </a:p>
          <a:p>
            <a:pPr>
              <a:defRPr sz="1200"/>
            </a:pPr>
            <a:r>
              <a:rPr/>
              <a:t>Yubikey NEO support</a:t>
            </a:r>
            <a:endParaRPr/>
          </a:p>
          <a:p>
            <a:pPr>
              <a:defRPr sz="1200"/>
            </a:pPr>
            <a:r>
              <a:rPr/>
              <a:t>New 2FA gateway provider</a:t>
            </a:r>
            <a:endParaRPr/>
          </a:p>
          <a:p>
            <a:pPr>
              <a:defRPr sz="1200"/>
            </a:pPr>
            <a:r>
              <a:rPr/>
              <a:t>2FA SMS gateways</a:t>
            </a:r>
            <a:endParaRPr/>
          </a:p>
          <a:p>
            <a:pPr>
              <a:defRPr sz="1200"/>
            </a:pPr>
            <a:r>
              <a:rPr/>
              <a:t>Telegram 2FA</a:t>
            </a:r>
            <a:endParaRPr/>
          </a:p>
          <a:p>
            <a:pPr>
              <a:defRPr sz="1200"/>
            </a:pPr>
            <a:r>
              <a:rPr/>
              <a:t>Signal 2FA</a:t>
            </a:r>
            <a:endParaRPr/>
          </a:p>
          <a:p>
            <a:pPr>
              <a:defRPr sz="1200"/>
            </a:pPr>
            <a:r>
              <a:rPr/>
              <a:t>Video Verification</a:t>
            </a:r>
            <a:endParaRPr/>
          </a:p>
          <a:p>
            <a:pPr>
              <a:defRPr sz="1200"/>
            </a:pPr>
            <a:r>
              <a:rPr/>
              <a:t>Open Cloud Mesh support</a:t>
            </a:r>
            <a:endParaRPr/>
          </a:p>
          <a:p>
            <a:pPr>
              <a:defRPr sz="1200"/>
            </a:pPr>
            <a:r>
              <a:rPr/>
              <a:t>Calendar, Contacts, Talk federation foundation</a:t>
            </a:r>
            <a:endParaRPr/>
          </a:p>
          <a:p>
            <a:pPr>
              <a:defRPr sz="1200"/>
            </a:pPr>
            <a:r>
              <a:rPr/>
              <a:t>Federated group sharing</a:t>
            </a:r>
            <a:endParaRPr/>
          </a:p>
          <a:p>
            <a:pPr>
              <a:defRPr sz="1200"/>
            </a:pPr>
            <a:r>
              <a:rPr/>
              <a:t>Sharing notes</a:t>
            </a:r>
            <a:endParaRPr/>
          </a:p>
          <a:p>
            <a:pPr>
              <a:defRPr sz="1200"/>
            </a:pPr>
            <a:r>
              <a:rPr/>
              <a:t>Deleted shares overview</a:t>
            </a:r>
            <a:endParaRPr/>
          </a:p>
          <a:p>
            <a:pPr>
              <a:defRPr sz="1200"/>
            </a:pPr>
            <a:r>
              <a:rPr/>
              <a:t>Search for content in comments</a:t>
            </a:r>
            <a:endParaRPr/>
          </a:p>
          <a:p>
            <a:pPr>
              <a:defRPr sz="1200"/>
            </a:pPr>
            <a:r>
              <a:rPr/>
              <a:t>File versions API</a:t>
            </a:r>
            <a:endParaRPr/>
          </a:p>
          <a:p>
            <a:pPr>
              <a:defRPr sz="1200"/>
            </a:pPr>
            <a:r>
              <a:rPr/>
              <a:t>Trash API</a:t>
            </a:r>
            <a:endParaRPr/>
          </a:p>
          <a:p>
            <a:pPr>
              <a:defRPr sz="1200"/>
            </a:pPr>
            <a:r>
              <a:rPr/>
              <a:t>Settings restructuring</a:t>
            </a:r>
            <a:endParaRPr/>
          </a:p>
          <a:p>
            <a:pPr>
              <a:defRPr sz="1200"/>
            </a:pPr>
            <a:r>
              <a:rPr/>
              <a:t>New Cron Check for Security and Setup Check</a:t>
            </a:r>
            <a:endParaRPr/>
          </a:p>
        </p:txBody>
      </p:sp>
      <p:sp>
        <p:nvSpPr>
          <p:cNvPr id="5" name="Apps sidebar…" hidden="0"/>
          <p:cNvSpPr>
            <a:spLocks noAdjustHandles="0" noChangeArrowheads="0"/>
          </p:cNvSpPr>
          <p:nvPr isPhoto="0" userDrawn="0"/>
        </p:nvSpPr>
        <p:spPr bwMode="auto">
          <a:xfrm>
            <a:off x="6116940" y="1284732"/>
            <a:ext cx="5197071" cy="71841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/>
            </a:pPr>
            <a:r>
              <a:rPr/>
              <a:t>Apps sidebar</a:t>
            </a:r>
            <a:endParaRPr/>
          </a:p>
          <a:p>
            <a:pPr>
              <a:defRPr sz="1200"/>
            </a:pPr>
            <a:r>
              <a:rPr/>
              <a:t>Apps screenshots</a:t>
            </a:r>
            <a:endParaRPr/>
          </a:p>
          <a:p>
            <a:pPr>
              <a:defRPr sz="1200"/>
            </a:pPr>
            <a:r>
              <a:rPr/>
              <a:t>App cross category search</a:t>
            </a:r>
            <a:endParaRPr/>
          </a:p>
          <a:p>
            <a:pPr>
              <a:defRPr sz="1200"/>
            </a:pPr>
            <a:r>
              <a:rPr/>
              <a:t>App management performance improvements</a:t>
            </a:r>
            <a:endParaRPr/>
          </a:p>
          <a:p>
            <a:pPr>
              <a:defRPr sz="1200"/>
            </a:pPr>
            <a:r>
              <a:rPr/>
              <a:t>Smart App updates </a:t>
            </a:r>
            <a:endParaRPr/>
          </a:p>
          <a:p>
            <a:pPr>
              <a:defRPr sz="1200"/>
            </a:pPr>
            <a:r>
              <a:rPr/>
              <a:t>LDAP configure avatar handling</a:t>
            </a:r>
            <a:endParaRPr/>
          </a:p>
          <a:p>
            <a:pPr>
              <a:defRPr sz="1200"/>
            </a:pPr>
            <a:r>
              <a:rPr/>
              <a:t>Systemd logging</a:t>
            </a:r>
            <a:endParaRPr/>
          </a:p>
          <a:p>
            <a:pPr>
              <a:defRPr sz="1200"/>
            </a:pPr>
            <a:r>
              <a:rPr/>
              <a:t>What new setting in updater</a:t>
            </a:r>
            <a:endParaRPr/>
          </a:p>
          <a:p>
            <a:pPr>
              <a:defRPr sz="1200"/>
            </a:pPr>
            <a:r>
              <a:rPr/>
              <a:t>Added human readable description to migration steps</a:t>
            </a:r>
            <a:endParaRPr/>
          </a:p>
          <a:p>
            <a:pPr>
              <a:defRPr sz="1200"/>
            </a:pPr>
            <a:r>
              <a:rPr/>
              <a:t>Check app compatibility before upgraDE</a:t>
            </a:r>
            <a:endParaRPr/>
          </a:p>
          <a:p>
            <a:pPr>
              <a:defRPr sz="1200"/>
            </a:pPr>
            <a:r>
              <a:rPr/>
              <a:t>Improved ZIP format compatibility</a:t>
            </a:r>
            <a:endParaRPr/>
          </a:p>
          <a:p>
            <a:pPr>
              <a:defRPr sz="1200"/>
            </a:pPr>
            <a:r>
              <a:rPr/>
              <a:t>Openshift SWIFT v3 support</a:t>
            </a:r>
            <a:endParaRPr/>
          </a:p>
          <a:p>
            <a:pPr>
              <a:defRPr sz="1200"/>
            </a:pPr>
            <a:r>
              <a:rPr/>
              <a:t>MS Azure Connector</a:t>
            </a:r>
            <a:endParaRPr/>
          </a:p>
          <a:p>
            <a:pPr>
              <a:defRPr sz="1200"/>
            </a:pPr>
            <a:r>
              <a:rPr/>
              <a:t>Better browser caching in Gallery</a:t>
            </a:r>
            <a:endParaRPr/>
          </a:p>
          <a:p>
            <a:pPr>
              <a:defRPr sz="1200"/>
            </a:pPr>
            <a:r>
              <a:rPr/>
              <a:t>Improved sharing in gallery</a:t>
            </a:r>
            <a:endParaRPr/>
          </a:p>
          <a:p>
            <a:pPr>
              <a:defRPr sz="1200"/>
            </a:pPr>
            <a:r>
              <a:rPr/>
              <a:t>Terms and Conditions support for GDPR</a:t>
            </a:r>
            <a:endParaRPr/>
          </a:p>
          <a:p>
            <a:pPr>
              <a:defRPr sz="1200"/>
            </a:pPr>
            <a:r>
              <a:rPr/>
              <a:t>Separate Audit Log</a:t>
            </a:r>
            <a:endParaRPr/>
          </a:p>
          <a:p>
            <a:pPr>
              <a:defRPr sz="1200"/>
            </a:pPr>
            <a:r>
              <a:rPr/>
              <a:t>Mail app support account export</a:t>
            </a:r>
            <a:endParaRPr/>
          </a:p>
          <a:p>
            <a:pPr>
              <a:defRPr sz="1200"/>
            </a:pPr>
            <a:r>
              <a:rPr/>
              <a:t>Impressum/legal notice on login page for GDPR</a:t>
            </a:r>
            <a:endParaRPr/>
          </a:p>
          <a:p>
            <a:pPr>
              <a:defRPr sz="1200"/>
            </a:pPr>
            <a:r>
              <a:rPr/>
              <a:t>Request account deletion for GDPR</a:t>
            </a:r>
            <a:endParaRPr/>
          </a:p>
          <a:p>
            <a:pPr>
              <a:defRPr sz="1200"/>
            </a:pPr>
            <a:r>
              <a:rPr/>
              <a:t>Request stored data for GDPR</a:t>
            </a:r>
            <a:endParaRPr/>
          </a:p>
          <a:p>
            <a:pPr>
              <a:defRPr sz="1200"/>
            </a:pPr>
            <a:r>
              <a:rPr/>
              <a:t>Possibility to join Talk without Camera/Microphone</a:t>
            </a:r>
            <a:endParaRPr/>
          </a:p>
          <a:p>
            <a:pPr>
              <a:defRPr sz="1200"/>
            </a:pPr>
            <a:r>
              <a:rPr/>
              <a:t>Backend integration: MCU, SIP-Bridge, ext. Signaling</a:t>
            </a:r>
            <a:endParaRPr/>
          </a:p>
          <a:p>
            <a:pPr>
              <a:defRPr sz="1200"/>
            </a:pPr>
            <a:r>
              <a:rPr/>
              <a:t>Allow to join multiple chats in different browser tabs at the same time</a:t>
            </a:r>
            <a:endParaRPr/>
          </a:p>
          <a:p>
            <a:pPr>
              <a:defRPr sz="1400"/>
            </a:pPr>
            <a:r>
              <a:rPr/>
              <a:t>Conversation list is now sorted by last activity </a:t>
            </a:r>
            <a:endParaRPr/>
          </a:p>
          <a:p>
            <a:pPr>
              <a:defRPr sz="1400"/>
            </a:pPr>
            <a:r>
              <a:rPr/>
              <a:t>Conversations can be pinned to the top of the conversation list</a:t>
            </a:r>
            <a:endParaRPr/>
          </a:p>
          <a:p>
            <a:pPr>
              <a:defRPr sz="1400"/>
            </a:pPr>
            <a:r>
              <a:rPr/>
              <a:t>Chat works without requesting Camera/Microphone</a:t>
            </a:r>
            <a:endParaRPr/>
          </a:p>
          <a:p>
            <a:pPr>
              <a:defRPr sz="1400"/>
            </a:pPr>
            <a:r>
              <a:rPr/>
              <a:t>Participants can be @mentioned in the chat now</a:t>
            </a:r>
            <a:endParaRPr/>
          </a:p>
          <a:p>
            <a:pPr>
              <a:defRPr sz="1400"/>
            </a:pPr>
            <a:r>
              <a:rPr/>
              <a:t>Number of unread chat messages</a:t>
            </a:r>
            <a:endParaRPr/>
          </a:p>
          <a:p>
            <a:pPr>
              <a:defRPr sz="1400"/>
            </a:pPr>
            <a:r>
              <a:rPr/>
              <a:t>special highlight when you got mentioned in conversation list</a:t>
            </a:r>
            <a:endParaRPr/>
          </a:p>
          <a:p>
            <a:pPr>
              <a:defRPr sz="1400"/>
            </a:pPr>
            <a:r>
              <a:rPr/>
              <a:t>System chat messages</a:t>
            </a:r>
            <a:endParaRPr/>
          </a:p>
          <a:p>
            <a:pPr>
              <a:defRPr sz="1400"/>
            </a:pPr>
            <a:r>
              <a:rPr/>
              <a:t>inline activity stream for the respective conversation</a:t>
            </a:r>
            <a:endParaRPr/>
          </a:p>
          <a:p>
            <a:pPr>
              <a:defRPr sz="1400"/>
            </a:pPr>
            <a:r>
              <a:rPr/>
              <a:t>Chat, emojis and ringtones in the mobile apps</a:t>
            </a:r>
            <a:endParaRPr/>
          </a:p>
          <a:p>
            <a:pPr>
              <a:defRPr sz="1400"/>
            </a:pPr>
            <a:r>
              <a:rPr/>
              <a:t>Deck app officially supported</a:t>
            </a:r>
            <a:endParaRPr/>
          </a:p>
          <a:p>
            <a:pPr>
              <a:defRPr sz="1400"/>
            </a:pPr>
            <a:r>
              <a:rPr/>
              <a:t>Calendar can do resource booking</a:t>
            </a:r>
            <a:endParaRPr/>
          </a:p>
          <a:p>
            <a:pPr>
              <a:defRPr sz="1400"/>
            </a:pPr>
            <a:r>
              <a:rPr/>
              <a:t>Circles App polishing</a:t>
            </a:r>
            <a:endParaRPr/>
          </a:p>
        </p:txBody>
      </p:sp>
      <p:sp>
        <p:nvSpPr>
          <p:cNvPr id="6" name="Text" hidden="0"/>
          <p:cNvSpPr>
            <a:spLocks noAdjustHandles="0" noChangeArrowheads="0"/>
          </p:cNvSpPr>
          <p:nvPr isPhoto="0" userDrawn="0"/>
        </p:nvSpPr>
        <p:spPr bwMode="auto">
          <a:xfrm>
            <a:off x="5808845" y="5708756"/>
            <a:ext cx="127001" cy="503937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>
            <a:spAutoFit/>
          </a:bodyPr>
          <a:lstStyle/>
          <a:p>
            <a:pPr>
              <a:defRPr sz="14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Open Sans Light"/>
        <a:ea typeface="Open Sans Light"/>
        <a:cs typeface="Open Sans Light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/>
        <a:fillRef idx="0"/>
        <a:effectRef idx="0"/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/>
        <a:fillRef idx="0"/>
        <a:effectRef idx="0"/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Open Sans Light"/>
        <a:ea typeface="Open Sans Light"/>
        <a:cs typeface="Open Sans Light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/>
        <a:fillRef idx="0"/>
        <a:effectRef idx="0"/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/>
        <a:fillRef idx="0"/>
        <a:effectRef idx="0"/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ONLYOFFICE/2.4.526.0</Application>
  <PresentationFormat>On-screen Show (4:3)</PresentationFormat>
  <Paragraphs>0</Paragraphs>
  <Slides>83</Slides>
  <Notes>83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/>
  <cp:lastModifiedBy/>
</cp:coreProperties>
</file>